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</p:sldIdLst>
  <p:sldSz cy="10287000" cx="18288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7704751"/>
            <a:ext cx="18444639" cy="258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77586"/>
            <a:ext cx="10972800" cy="82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"/>
          <p:cNvPicPr preferRelativeResize="0"/>
          <p:nvPr/>
        </p:nvPicPr>
        <p:blipFill rotWithShape="1">
          <a:blip r:embed="rId2">
            <a:alphaModFix amt="57000"/>
          </a:blip>
          <a:srcRect b="0" l="54385" r="27412" t="0"/>
          <a:stretch/>
        </p:blipFill>
        <p:spPr>
          <a:xfrm>
            <a:off x="-168736" y="-6119170"/>
            <a:ext cx="18456737" cy="1419773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/>
          <p:nvPr/>
        </p:nvSpPr>
        <p:spPr>
          <a:xfrm>
            <a:off x="11190851" y="2"/>
            <a:ext cx="6440700" cy="19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3000"/>
              <a:buFont typeface="Calibri"/>
              <a:buNone/>
            </a:pPr>
            <a:r>
              <a:rPr b="0" i="0" lang="en-US" sz="3000" u="none" cap="none" strike="noStrike">
                <a:solidFill>
                  <a:srgbClr val="075192"/>
                </a:solidFill>
                <a:latin typeface="Calibri"/>
                <a:ea typeface="Calibri"/>
                <a:cs typeface="Calibri"/>
                <a:sym typeface="Calibri"/>
              </a:rPr>
              <a:t>2o Seminário “</a:t>
            </a:r>
            <a:r>
              <a:rPr b="0" i="0" lang="en-US" sz="30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Ambientes de apoio ˋa </a:t>
            </a:r>
            <a:r>
              <a:rPr b="0" i="0" lang="en-US" sz="3000" u="none" cap="none" strike="noStrike">
                <a:solidFill>
                  <a:srgbClr val="075192"/>
                </a:solidFill>
                <a:latin typeface="Calibri"/>
                <a:ea typeface="Calibri"/>
                <a:cs typeface="Calibri"/>
                <a:sym typeface="Calibri"/>
              </a:rPr>
              <a:t>inovação e fomento </a:t>
            </a:r>
            <a:r>
              <a:rPr b="0" i="0" lang="en-US" sz="30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a startups no </a:t>
            </a:r>
            <a:r>
              <a:rPr b="0" i="0" lang="en-US" sz="3000" u="none" cap="none" strike="noStrike">
                <a:solidFill>
                  <a:srgbClr val="075192"/>
                </a:solidFill>
                <a:latin typeface="Calibri"/>
                <a:ea typeface="Calibri"/>
                <a:cs typeface="Calibri"/>
                <a:sym typeface="Calibri"/>
              </a:rPr>
              <a:t>Mercosul </a:t>
            </a:r>
            <a:r>
              <a:rPr b="0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-</a:t>
            </a:r>
            <a:r>
              <a:rPr b="0" i="0" lang="en-US" sz="30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000" u="none" cap="none" strike="noStrike">
                <a:solidFill>
                  <a:srgbClr val="075192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en-US" sz="30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xperiências exitosas</a:t>
            </a:r>
            <a:r>
              <a:rPr b="0" i="0" lang="en-US" sz="3000" u="none" cap="none" strike="noStrike">
                <a:solidFill>
                  <a:srgbClr val="075192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2052300" y="2807696"/>
            <a:ext cx="5207100" cy="53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3131"/>
              <a:buFont typeface="Simonetta"/>
              <a:buNone/>
            </a:pPr>
            <a:r>
              <a:rPr b="1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Local:</a:t>
            </a:r>
            <a:r>
              <a:rPr b="0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 Parque Tecnológico de Itaipu - Foz do Iguaçu, Paraná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31"/>
              <a:buFont typeface="Calibri"/>
              <a:buNone/>
            </a:pPr>
            <a:r>
              <a:t/>
            </a:r>
            <a:endParaRPr b="0" i="0" sz="3131" u="none" cap="none" strike="noStrike">
              <a:solidFill>
                <a:srgbClr val="075192"/>
              </a:solidFill>
              <a:latin typeface="Simonetta"/>
              <a:ea typeface="Simonetta"/>
              <a:cs typeface="Simonetta"/>
              <a:sym typeface="Simonetta"/>
            </a:endParaRPr>
          </a:p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3131"/>
              <a:buFont typeface="Simonetta"/>
              <a:buNone/>
            </a:pPr>
            <a:r>
              <a:rPr b="1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Data:</a:t>
            </a:r>
            <a:r>
              <a:rPr b="0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 9 de </a:t>
            </a:r>
            <a:r>
              <a:rPr lang="en-US" sz="3131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dezembro</a:t>
            </a:r>
            <a:r>
              <a:rPr b="0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 de 2022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31"/>
              <a:buFont typeface="Calibri"/>
              <a:buNone/>
            </a:pPr>
            <a:r>
              <a:t/>
            </a:r>
            <a:endParaRPr b="0" i="0" sz="3131" u="none" cap="none" strike="noStrike">
              <a:solidFill>
                <a:srgbClr val="075192"/>
              </a:solidFill>
              <a:latin typeface="Simonetta"/>
              <a:ea typeface="Simonetta"/>
              <a:cs typeface="Simonetta"/>
              <a:sym typeface="Simonetta"/>
            </a:endParaRPr>
          </a:p>
          <a:p>
            <a:pPr indent="0" lvl="0" marL="0" marR="0" rtl="0" algn="l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3131"/>
              <a:buFont typeface="Simonetta"/>
              <a:buNone/>
            </a:pPr>
            <a:r>
              <a:rPr b="1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Formato híbrido</a:t>
            </a:r>
            <a:r>
              <a:rPr b="0" i="0" lang="en-US" sz="3131" u="none" cap="none" strike="noStrike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 (Presencial e remoto)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3131"/>
              <a:buFont typeface="Arial"/>
              <a:buNone/>
            </a:pPr>
            <a:r>
              <a:rPr b="0" i="0" lang="en-US" sz="3131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Agenda Tentativa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2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2197614" y="2503464"/>
            <a:ext cx="2172486" cy="11849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"/>
          <p:cNvSpPr/>
          <p:nvPr/>
        </p:nvSpPr>
        <p:spPr>
          <a:xfrm>
            <a:off x="1867384" y="2951005"/>
            <a:ext cx="58293" cy="732063"/>
          </a:xfrm>
          <a:custGeom>
            <a:rect b="b" l="l" r="r" t="t"/>
            <a:pathLst>
              <a:path extrusionOk="0" h="1913890" w="152400">
                <a:moveTo>
                  <a:pt x="0" y="0"/>
                </a:moveTo>
                <a:lnTo>
                  <a:pt x="152400" y="0"/>
                </a:lnTo>
                <a:lnTo>
                  <a:pt x="152400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3" name="Google Shape;43;p2"/>
          <p:cNvSpPr/>
          <p:nvPr/>
        </p:nvSpPr>
        <p:spPr>
          <a:xfrm>
            <a:off x="1867384" y="4889599"/>
            <a:ext cx="58293" cy="732063"/>
          </a:xfrm>
          <a:custGeom>
            <a:rect b="b" l="l" r="r" t="t"/>
            <a:pathLst>
              <a:path extrusionOk="0" h="1913890" w="152400">
                <a:moveTo>
                  <a:pt x="0" y="0"/>
                </a:moveTo>
                <a:lnTo>
                  <a:pt x="152400" y="0"/>
                </a:lnTo>
                <a:lnTo>
                  <a:pt x="152400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4" name="Google Shape;44;p2"/>
          <p:cNvSpPr/>
          <p:nvPr/>
        </p:nvSpPr>
        <p:spPr>
          <a:xfrm>
            <a:off x="1849148" y="7381300"/>
            <a:ext cx="36576" cy="459334"/>
          </a:xfrm>
          <a:custGeom>
            <a:rect b="b" l="l" r="r" t="t"/>
            <a:pathLst>
              <a:path extrusionOk="0" h="1913890" w="152400">
                <a:moveTo>
                  <a:pt x="0" y="0"/>
                </a:moveTo>
                <a:lnTo>
                  <a:pt x="152400" y="0"/>
                </a:lnTo>
                <a:lnTo>
                  <a:pt x="152400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pic>
        <p:nvPicPr>
          <p:cNvPr id="45" name="Google Shape;45;p2"/>
          <p:cNvPicPr preferRelativeResize="0"/>
          <p:nvPr/>
        </p:nvPicPr>
        <p:blipFill rotWithShape="1">
          <a:blip r:embed="rId2">
            <a:alphaModFix amt="50000"/>
          </a:blip>
          <a:srcRect b="0" l="0" r="0" t="0"/>
          <a:stretch/>
        </p:blipFill>
        <p:spPr>
          <a:xfrm>
            <a:off x="13451629" y="1365800"/>
            <a:ext cx="2172486" cy="1184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"/>
          <p:cNvSpPr/>
          <p:nvPr/>
        </p:nvSpPr>
        <p:spPr>
          <a:xfrm>
            <a:off x="13121398" y="1813341"/>
            <a:ext cx="58293" cy="732063"/>
          </a:xfrm>
          <a:custGeom>
            <a:rect b="b" l="l" r="r" t="t"/>
            <a:pathLst>
              <a:path extrusionOk="0" h="1913890" w="152400">
                <a:moveTo>
                  <a:pt x="0" y="0"/>
                </a:moveTo>
                <a:lnTo>
                  <a:pt x="152400" y="0"/>
                </a:lnTo>
                <a:lnTo>
                  <a:pt x="152400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7" name="Google Shape;47;p2"/>
          <p:cNvSpPr/>
          <p:nvPr/>
        </p:nvSpPr>
        <p:spPr>
          <a:xfrm>
            <a:off x="13212216" y="3916224"/>
            <a:ext cx="58293" cy="732063"/>
          </a:xfrm>
          <a:custGeom>
            <a:rect b="b" l="l" r="r" t="t"/>
            <a:pathLst>
              <a:path extrusionOk="0" h="1913890" w="152400">
                <a:moveTo>
                  <a:pt x="0" y="0"/>
                </a:moveTo>
                <a:lnTo>
                  <a:pt x="152400" y="0"/>
                </a:lnTo>
                <a:lnTo>
                  <a:pt x="152400" y="1913890"/>
                </a:lnTo>
                <a:lnTo>
                  <a:pt x="0" y="19138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pic>
        <p:nvPicPr>
          <p:cNvPr id="48" name="Google Shape;4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3050" y="6777025"/>
            <a:ext cx="4574949" cy="3518901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"/>
          <p:cNvSpPr txBox="1"/>
          <p:nvPr/>
        </p:nvSpPr>
        <p:spPr>
          <a:xfrm>
            <a:off x="1958202" y="1756191"/>
            <a:ext cx="34290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3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68" u="none" cap="none" strike="noStrike">
                <a:solidFill>
                  <a:srgbClr val="228F68"/>
                </a:solidFill>
                <a:latin typeface="Arial"/>
                <a:ea typeface="Arial"/>
                <a:cs typeface="Arial"/>
                <a:sym typeface="Arial"/>
              </a:rPr>
              <a:t>Programação</a:t>
            </a:r>
            <a:endParaRPr/>
          </a:p>
        </p:txBody>
      </p:sp>
      <p:sp>
        <p:nvSpPr>
          <p:cNvPr id="50" name="Google Shape;50;p2"/>
          <p:cNvSpPr txBox="1"/>
          <p:nvPr/>
        </p:nvSpPr>
        <p:spPr>
          <a:xfrm>
            <a:off x="1958202" y="2874808"/>
            <a:ext cx="3423000" cy="2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09/11 - 9H30-9H50</a:t>
            </a:r>
            <a:endParaRPr/>
          </a:p>
        </p:txBody>
      </p:sp>
      <p:sp>
        <p:nvSpPr>
          <p:cNvPr id="51" name="Google Shape;51;p2"/>
          <p:cNvSpPr txBox="1"/>
          <p:nvPr/>
        </p:nvSpPr>
        <p:spPr>
          <a:xfrm>
            <a:off x="1958202" y="3132390"/>
            <a:ext cx="34230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Abertura Institucional</a:t>
            </a:r>
            <a:endParaRPr/>
          </a:p>
        </p:txBody>
      </p:sp>
      <p:sp>
        <p:nvSpPr>
          <p:cNvPr id="52" name="Google Shape;52;p2"/>
          <p:cNvSpPr txBox="1"/>
          <p:nvPr/>
        </p:nvSpPr>
        <p:spPr>
          <a:xfrm>
            <a:off x="2582192" y="3423910"/>
            <a:ext cx="3423000" cy="11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minutos - Representantes Brasil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minutos - Representantes  Paraguai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minutos - Representantes  Uruguai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minutos - Representantes Argentina</a:t>
            </a:r>
            <a:endParaRPr/>
          </a:p>
        </p:txBody>
      </p:sp>
      <p:sp>
        <p:nvSpPr>
          <p:cNvPr id="53" name="Google Shape;53;p2"/>
          <p:cNvSpPr txBox="1"/>
          <p:nvPr/>
        </p:nvSpPr>
        <p:spPr>
          <a:xfrm>
            <a:off x="1958202" y="4813402"/>
            <a:ext cx="3423000" cy="2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09/11 - 10H00</a:t>
            </a:r>
            <a:endParaRPr/>
          </a:p>
        </p:txBody>
      </p:sp>
      <p:sp>
        <p:nvSpPr>
          <p:cNvPr id="54" name="Google Shape;54;p2"/>
          <p:cNvSpPr txBox="1"/>
          <p:nvPr/>
        </p:nvSpPr>
        <p:spPr>
          <a:xfrm>
            <a:off x="1958202" y="5070985"/>
            <a:ext cx="53898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Painél I - Mecanismos de apoio aos ambientes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Inovação e ao Empreendedorismo</a:t>
            </a:r>
            <a:endParaRPr/>
          </a:p>
        </p:txBody>
      </p:sp>
      <p:sp>
        <p:nvSpPr>
          <p:cNvPr id="55" name="Google Shape;55;p2"/>
          <p:cNvSpPr txBox="1"/>
          <p:nvPr/>
        </p:nvSpPr>
        <p:spPr>
          <a:xfrm>
            <a:off x="1958200" y="5868400"/>
            <a:ext cx="4272900" cy="1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Representantes Brasil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Representantes  Paraguai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Representantes  Uruguai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Representantes Argentina</a:t>
            </a:r>
            <a:endParaRPr/>
          </a:p>
        </p:txBody>
      </p:sp>
      <p:sp>
        <p:nvSpPr>
          <p:cNvPr id="56" name="Google Shape;56;p2"/>
          <p:cNvSpPr txBox="1"/>
          <p:nvPr/>
        </p:nvSpPr>
        <p:spPr>
          <a:xfrm>
            <a:off x="6626260" y="5619464"/>
            <a:ext cx="25161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8407" lvl="1" marL="356812" marR="0" rtl="0" algn="l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1652"/>
              <a:buFont typeface="Arial"/>
              <a:buChar char="•"/>
            </a:pPr>
            <a:r>
              <a:rPr b="0" i="0" lang="en-US" sz="1652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FOMENTO</a:t>
            </a:r>
            <a:endParaRPr/>
          </a:p>
          <a:p>
            <a:pPr indent="-178407" lvl="1" marL="356812" marR="0" rtl="0" algn="l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1652"/>
              <a:buFont typeface="Arial"/>
              <a:buChar char="•"/>
            </a:pPr>
            <a:r>
              <a:rPr b="0" i="0" lang="en-US" sz="1652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INFRAESTRUTURA</a:t>
            </a:r>
            <a:endParaRPr/>
          </a:p>
          <a:p>
            <a:pPr indent="-178407" lvl="1" marL="356812" marR="0" rtl="0" algn="l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1652"/>
              <a:buFont typeface="Arial"/>
              <a:buChar char="•"/>
            </a:pPr>
            <a:r>
              <a:rPr b="0" i="0" lang="en-US" sz="1652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CAPACITAÇÃO</a:t>
            </a:r>
            <a:endParaRPr/>
          </a:p>
          <a:p>
            <a:pPr indent="-178407" lvl="1" marL="356812" marR="0" rtl="0" algn="l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Clr>
                <a:srgbClr val="075192"/>
              </a:buClr>
              <a:buSzPts val="1652"/>
              <a:buFont typeface="Arial"/>
              <a:buChar char="•"/>
            </a:pPr>
            <a:r>
              <a:rPr b="0" i="0" lang="en-US" sz="1652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REGULAÇÃO</a:t>
            </a:r>
            <a:endParaRPr/>
          </a:p>
        </p:txBody>
      </p:sp>
      <p:sp>
        <p:nvSpPr>
          <p:cNvPr id="57" name="Google Shape;57;p2"/>
          <p:cNvSpPr txBox="1"/>
          <p:nvPr/>
        </p:nvSpPr>
        <p:spPr>
          <a:xfrm>
            <a:off x="1958252" y="7340123"/>
            <a:ext cx="3423000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09/11 - 12H30</a:t>
            </a:r>
            <a:endParaRPr/>
          </a:p>
        </p:txBody>
      </p:sp>
      <p:sp>
        <p:nvSpPr>
          <p:cNvPr id="58" name="Google Shape;58;p2"/>
          <p:cNvSpPr txBox="1"/>
          <p:nvPr/>
        </p:nvSpPr>
        <p:spPr>
          <a:xfrm>
            <a:off x="1925488" y="7652385"/>
            <a:ext cx="50412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Almoço</a:t>
            </a:r>
            <a:endParaRPr/>
          </a:p>
        </p:txBody>
      </p:sp>
      <p:sp>
        <p:nvSpPr>
          <p:cNvPr id="59" name="Google Shape;59;p2"/>
          <p:cNvSpPr txBox="1"/>
          <p:nvPr/>
        </p:nvSpPr>
        <p:spPr>
          <a:xfrm>
            <a:off x="13212216" y="1737143"/>
            <a:ext cx="3423000" cy="2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09/11 - 13H30-14H50</a:t>
            </a:r>
            <a:endParaRPr/>
          </a:p>
        </p:txBody>
      </p:sp>
      <p:sp>
        <p:nvSpPr>
          <p:cNvPr id="60" name="Google Shape;60;p2"/>
          <p:cNvSpPr txBox="1"/>
          <p:nvPr/>
        </p:nvSpPr>
        <p:spPr>
          <a:xfrm>
            <a:off x="13212216" y="1994726"/>
            <a:ext cx="34230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Empreendedorismo Inovador</a:t>
            </a:r>
            <a:endParaRPr/>
          </a:p>
        </p:txBody>
      </p:sp>
      <p:sp>
        <p:nvSpPr>
          <p:cNvPr id="61" name="Google Shape;61;p2"/>
          <p:cNvSpPr txBox="1"/>
          <p:nvPr/>
        </p:nvSpPr>
        <p:spPr>
          <a:xfrm>
            <a:off x="13836198" y="2286250"/>
            <a:ext cx="4272900" cy="1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minutos - Representantes Brasil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minutos - Representantes  Paraguai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minutos - Representantes  Uruguai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 minutos - Representantes Argentina</a:t>
            </a:r>
            <a:endParaRPr/>
          </a:p>
        </p:txBody>
      </p:sp>
      <p:sp>
        <p:nvSpPr>
          <p:cNvPr id="62" name="Google Shape;62;p2"/>
          <p:cNvSpPr txBox="1"/>
          <p:nvPr/>
        </p:nvSpPr>
        <p:spPr>
          <a:xfrm>
            <a:off x="13303035" y="3840027"/>
            <a:ext cx="3423000" cy="2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09/11 - 14H50-15H50</a:t>
            </a:r>
            <a:endParaRPr/>
          </a:p>
        </p:txBody>
      </p:sp>
      <p:sp>
        <p:nvSpPr>
          <p:cNvPr id="63" name="Google Shape;63;p2"/>
          <p:cNvSpPr txBox="1"/>
          <p:nvPr/>
        </p:nvSpPr>
        <p:spPr>
          <a:xfrm>
            <a:off x="13303035" y="4097610"/>
            <a:ext cx="34230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Casos de Sucesso</a:t>
            </a:r>
            <a:endParaRPr/>
          </a:p>
        </p:txBody>
      </p:sp>
      <p:sp>
        <p:nvSpPr>
          <p:cNvPr id="64" name="Google Shape;64;p2"/>
          <p:cNvSpPr txBox="1"/>
          <p:nvPr/>
        </p:nvSpPr>
        <p:spPr>
          <a:xfrm>
            <a:off x="13927025" y="4389125"/>
            <a:ext cx="4272900" cy="1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- 3 casos  Paraguai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- 3 casos  Uruguai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- 3 casos  Argentina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minutos - 3 casos Brasil</a:t>
            </a:r>
            <a:endParaRPr/>
          </a:p>
        </p:txBody>
      </p:sp>
      <p:sp>
        <p:nvSpPr>
          <p:cNvPr id="65" name="Google Shape;65;p2"/>
          <p:cNvSpPr txBox="1"/>
          <p:nvPr/>
        </p:nvSpPr>
        <p:spPr>
          <a:xfrm>
            <a:off x="449400" y="273201"/>
            <a:ext cx="8692800" cy="10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def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 marR="0" rtl="0" algn="l">
              <a:lnSpc>
                <a:spcPct val="13998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75192"/>
                </a:solidFill>
              </a:rPr>
              <a:t>2o Seminário “</a:t>
            </a:r>
            <a:r>
              <a:rPr b="0" i="0" lang="en-US" sz="24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Ambientes de apoio ˋa </a:t>
            </a:r>
            <a:r>
              <a:rPr lang="en-US" sz="2400">
                <a:solidFill>
                  <a:srgbClr val="075192"/>
                </a:solidFill>
              </a:rPr>
              <a:t>inovação e fomento a </a:t>
            </a:r>
            <a:r>
              <a:rPr b="0" i="0" lang="en-US" sz="24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 startups no </a:t>
            </a:r>
            <a:r>
              <a:rPr lang="en-US" sz="2400">
                <a:solidFill>
                  <a:srgbClr val="075192"/>
                </a:solidFill>
              </a:rPr>
              <a:t>Mercosul </a:t>
            </a:r>
            <a:r>
              <a:rPr lang="en-US" sz="2400">
                <a:solidFill>
                  <a:srgbClr val="075192"/>
                </a:solidFill>
                <a:latin typeface="Simonetta"/>
                <a:ea typeface="Simonetta"/>
                <a:cs typeface="Simonetta"/>
                <a:sym typeface="Simonetta"/>
              </a:rPr>
              <a:t>-</a:t>
            </a:r>
            <a:r>
              <a:rPr b="0" i="0" lang="en-US" sz="24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rgbClr val="075192"/>
                </a:solidFill>
              </a:rPr>
              <a:t>E</a:t>
            </a:r>
            <a:r>
              <a:rPr b="0" i="0" lang="en-US" sz="2400" u="none" cap="none" strike="noStrike">
                <a:solidFill>
                  <a:srgbClr val="075192"/>
                </a:solidFill>
                <a:latin typeface="Arial"/>
                <a:ea typeface="Arial"/>
                <a:cs typeface="Arial"/>
                <a:sym typeface="Arial"/>
              </a:rPr>
              <a:t>xperiências exitosas</a:t>
            </a:r>
            <a:r>
              <a:rPr lang="en-US" sz="2400">
                <a:solidFill>
                  <a:srgbClr val="075192"/>
                </a:solidFill>
              </a:rPr>
              <a:t>”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