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257" r:id="rId2"/>
    <p:sldId id="258" r:id="rId3"/>
    <p:sldId id="256" r:id="rId4"/>
    <p:sldId id="266" r:id="rId5"/>
    <p:sldId id="282" r:id="rId6"/>
    <p:sldId id="262" r:id="rId7"/>
    <p:sldId id="260" r:id="rId8"/>
    <p:sldId id="286" r:id="rId9"/>
    <p:sldId id="287" r:id="rId10"/>
    <p:sldId id="283" r:id="rId11"/>
    <p:sldId id="263" r:id="rId12"/>
    <p:sldId id="284" r:id="rId13"/>
    <p:sldId id="285" r:id="rId14"/>
    <p:sldId id="274" r:id="rId15"/>
    <p:sldId id="275" r:id="rId16"/>
    <p:sldId id="276" r:id="rId17"/>
    <p:sldId id="279" r:id="rId18"/>
    <p:sldId id="278" r:id="rId19"/>
    <p:sldId id="290" r:id="rId20"/>
    <p:sldId id="288" r:id="rId21"/>
    <p:sldId id="289" r:id="rId22"/>
    <p:sldId id="298" r:id="rId23"/>
    <p:sldId id="306" r:id="rId24"/>
    <p:sldId id="300" r:id="rId25"/>
    <p:sldId id="299" r:id="rId26"/>
    <p:sldId id="273" r:id="rId27"/>
    <p:sldId id="291" r:id="rId28"/>
    <p:sldId id="301" r:id="rId29"/>
    <p:sldId id="303" r:id="rId30"/>
    <p:sldId id="316" r:id="rId31"/>
    <p:sldId id="304" r:id="rId32"/>
    <p:sldId id="315" r:id="rId33"/>
    <p:sldId id="307" r:id="rId34"/>
    <p:sldId id="318" r:id="rId35"/>
    <p:sldId id="272" r:id="rId36"/>
    <p:sldId id="317" r:id="rId37"/>
    <p:sldId id="305" r:id="rId38"/>
    <p:sldId id="302" r:id="rId39"/>
    <p:sldId id="309" r:id="rId40"/>
    <p:sldId id="311" r:id="rId41"/>
    <p:sldId id="312" r:id="rId42"/>
    <p:sldId id="313" r:id="rId43"/>
    <p:sldId id="314" r:id="rId44"/>
    <p:sldId id="310" r:id="rId45"/>
    <p:sldId id="319" r:id="rId4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Estilo medio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Estilo medio 4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93D81CF-94F2-401A-BA57-92F5A7B2D0C5}" styleName="Estilo medio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7E9639D4-E3E2-4D34-9284-5A2195B3D0D7}" styleName="Estilo claro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5382" autoAdjust="0"/>
  </p:normalViewPr>
  <p:slideViewPr>
    <p:cSldViewPr showGuides="1">
      <p:cViewPr varScale="1">
        <p:scale>
          <a:sx n="70" d="100"/>
          <a:sy n="70" d="100"/>
        </p:scale>
        <p:origin x="1386"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1533FCC-E44A-43FE-B363-67361A0C5BE5}" type="datetimeFigureOut">
              <a:rPr lang="en-US" smtClean="0"/>
              <a:t>12/3/2015</a:t>
            </a:fld>
            <a:endParaRPr lang="en-U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40D8A3B-2D70-4263-A60F-81581E8C30A7}" type="slidenum">
              <a:rPr lang="en-US" smtClean="0"/>
              <a:t>‹Nº›</a:t>
            </a:fld>
            <a:endParaRPr lang="en-US"/>
          </a:p>
        </p:txBody>
      </p:sp>
    </p:spTree>
    <p:extLst>
      <p:ext uri="{BB962C8B-B14F-4D97-AF65-F5344CB8AC3E}">
        <p14:creationId xmlns:p14="http://schemas.microsoft.com/office/powerpoint/2010/main" val="37747135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US" dirty="0"/>
          </a:p>
        </p:txBody>
      </p:sp>
      <p:sp>
        <p:nvSpPr>
          <p:cNvPr id="4" name="3 Marcador de número de diapositiva"/>
          <p:cNvSpPr>
            <a:spLocks noGrp="1"/>
          </p:cNvSpPr>
          <p:nvPr>
            <p:ph type="sldNum" sz="quarter" idx="10"/>
          </p:nvPr>
        </p:nvSpPr>
        <p:spPr/>
        <p:txBody>
          <a:bodyPr/>
          <a:lstStyle/>
          <a:p>
            <a:fld id="{540D8A3B-2D70-4263-A60F-81581E8C30A7}" type="slidenum">
              <a:rPr lang="en-US" smtClean="0"/>
              <a:t>1</a:t>
            </a:fld>
            <a:endParaRPr lang="en-US"/>
          </a:p>
        </p:txBody>
      </p:sp>
    </p:spTree>
    <p:extLst>
      <p:ext uri="{BB962C8B-B14F-4D97-AF65-F5344CB8AC3E}">
        <p14:creationId xmlns:p14="http://schemas.microsoft.com/office/powerpoint/2010/main" val="6183467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US" dirty="0"/>
          </a:p>
        </p:txBody>
      </p:sp>
      <p:sp>
        <p:nvSpPr>
          <p:cNvPr id="4" name="3 Marcador de número de diapositiva"/>
          <p:cNvSpPr>
            <a:spLocks noGrp="1"/>
          </p:cNvSpPr>
          <p:nvPr>
            <p:ph type="sldNum" sz="quarter" idx="10"/>
          </p:nvPr>
        </p:nvSpPr>
        <p:spPr/>
        <p:txBody>
          <a:bodyPr/>
          <a:lstStyle/>
          <a:p>
            <a:fld id="{540D8A3B-2D70-4263-A60F-81581E8C30A7}" type="slidenum">
              <a:rPr lang="en-US" smtClean="0"/>
              <a:t>3</a:t>
            </a:fld>
            <a:endParaRPr lang="en-US"/>
          </a:p>
        </p:txBody>
      </p:sp>
    </p:spTree>
    <p:extLst>
      <p:ext uri="{BB962C8B-B14F-4D97-AF65-F5344CB8AC3E}">
        <p14:creationId xmlns:p14="http://schemas.microsoft.com/office/powerpoint/2010/main" val="22799667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US" dirty="0"/>
          </a:p>
        </p:txBody>
      </p:sp>
      <p:sp>
        <p:nvSpPr>
          <p:cNvPr id="4" name="3 Marcador de número de diapositiva"/>
          <p:cNvSpPr>
            <a:spLocks noGrp="1"/>
          </p:cNvSpPr>
          <p:nvPr>
            <p:ph type="sldNum" sz="quarter" idx="10"/>
          </p:nvPr>
        </p:nvSpPr>
        <p:spPr/>
        <p:txBody>
          <a:bodyPr/>
          <a:lstStyle/>
          <a:p>
            <a:fld id="{540D8A3B-2D70-4263-A60F-81581E8C30A7}" type="slidenum">
              <a:rPr lang="en-US" smtClean="0"/>
              <a:t>4</a:t>
            </a:fld>
            <a:endParaRPr lang="en-US"/>
          </a:p>
        </p:txBody>
      </p:sp>
    </p:spTree>
    <p:extLst>
      <p:ext uri="{BB962C8B-B14F-4D97-AF65-F5344CB8AC3E}">
        <p14:creationId xmlns:p14="http://schemas.microsoft.com/office/powerpoint/2010/main" val="19249969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US" dirty="0"/>
          </a:p>
        </p:txBody>
      </p:sp>
      <p:sp>
        <p:nvSpPr>
          <p:cNvPr id="4" name="3 Marcador de número de diapositiva"/>
          <p:cNvSpPr>
            <a:spLocks noGrp="1"/>
          </p:cNvSpPr>
          <p:nvPr>
            <p:ph type="sldNum" sz="quarter" idx="10"/>
          </p:nvPr>
        </p:nvSpPr>
        <p:spPr/>
        <p:txBody>
          <a:bodyPr/>
          <a:lstStyle/>
          <a:p>
            <a:fld id="{540D8A3B-2D70-4263-A60F-81581E8C30A7}" type="slidenum">
              <a:rPr lang="en-US" smtClean="0"/>
              <a:t>5</a:t>
            </a:fld>
            <a:endParaRPr lang="en-US"/>
          </a:p>
        </p:txBody>
      </p:sp>
    </p:spTree>
    <p:extLst>
      <p:ext uri="{BB962C8B-B14F-4D97-AF65-F5344CB8AC3E}">
        <p14:creationId xmlns:p14="http://schemas.microsoft.com/office/powerpoint/2010/main" val="19249969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US" dirty="0"/>
          </a:p>
        </p:txBody>
      </p:sp>
      <p:sp>
        <p:nvSpPr>
          <p:cNvPr id="4" name="3 Marcador de número de diapositiva"/>
          <p:cNvSpPr>
            <a:spLocks noGrp="1"/>
          </p:cNvSpPr>
          <p:nvPr>
            <p:ph type="sldNum" sz="quarter" idx="10"/>
          </p:nvPr>
        </p:nvSpPr>
        <p:spPr/>
        <p:txBody>
          <a:bodyPr/>
          <a:lstStyle/>
          <a:p>
            <a:fld id="{540D8A3B-2D70-4263-A60F-81581E8C30A7}" type="slidenum">
              <a:rPr lang="en-US" smtClean="0"/>
              <a:t>9</a:t>
            </a:fld>
            <a:endParaRPr lang="en-US"/>
          </a:p>
        </p:txBody>
      </p:sp>
    </p:spTree>
    <p:extLst>
      <p:ext uri="{BB962C8B-B14F-4D97-AF65-F5344CB8AC3E}">
        <p14:creationId xmlns:p14="http://schemas.microsoft.com/office/powerpoint/2010/main" val="17351678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US" dirty="0"/>
          </a:p>
        </p:txBody>
      </p:sp>
      <p:sp>
        <p:nvSpPr>
          <p:cNvPr id="4" name="3 Marcador de número de diapositiva"/>
          <p:cNvSpPr>
            <a:spLocks noGrp="1"/>
          </p:cNvSpPr>
          <p:nvPr>
            <p:ph type="sldNum" sz="quarter" idx="10"/>
          </p:nvPr>
        </p:nvSpPr>
        <p:spPr/>
        <p:txBody>
          <a:bodyPr/>
          <a:lstStyle/>
          <a:p>
            <a:fld id="{540D8A3B-2D70-4263-A60F-81581E8C30A7}" type="slidenum">
              <a:rPr lang="en-US" smtClean="0"/>
              <a:t>10</a:t>
            </a:fld>
            <a:endParaRPr lang="en-US"/>
          </a:p>
        </p:txBody>
      </p:sp>
    </p:spTree>
    <p:extLst>
      <p:ext uri="{BB962C8B-B14F-4D97-AF65-F5344CB8AC3E}">
        <p14:creationId xmlns:p14="http://schemas.microsoft.com/office/powerpoint/2010/main" val="11008569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US" dirty="0"/>
          </a:p>
        </p:txBody>
      </p:sp>
      <p:sp>
        <p:nvSpPr>
          <p:cNvPr id="4" name="3 Marcador de número de diapositiva"/>
          <p:cNvSpPr>
            <a:spLocks noGrp="1"/>
          </p:cNvSpPr>
          <p:nvPr>
            <p:ph type="sldNum" sz="quarter" idx="10"/>
          </p:nvPr>
        </p:nvSpPr>
        <p:spPr/>
        <p:txBody>
          <a:bodyPr/>
          <a:lstStyle/>
          <a:p>
            <a:fld id="{540D8A3B-2D70-4263-A60F-81581E8C30A7}" type="slidenum">
              <a:rPr lang="en-US" smtClean="0"/>
              <a:t>11</a:t>
            </a:fld>
            <a:endParaRPr lang="en-US"/>
          </a:p>
        </p:txBody>
      </p:sp>
    </p:spTree>
    <p:extLst>
      <p:ext uri="{BB962C8B-B14F-4D97-AF65-F5344CB8AC3E}">
        <p14:creationId xmlns:p14="http://schemas.microsoft.com/office/powerpoint/2010/main" val="11008569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US" dirty="0"/>
          </a:p>
        </p:txBody>
      </p:sp>
      <p:sp>
        <p:nvSpPr>
          <p:cNvPr id="4" name="3 Marcador de número de diapositiva"/>
          <p:cNvSpPr>
            <a:spLocks noGrp="1"/>
          </p:cNvSpPr>
          <p:nvPr>
            <p:ph type="sldNum" sz="quarter" idx="10"/>
          </p:nvPr>
        </p:nvSpPr>
        <p:spPr/>
        <p:txBody>
          <a:bodyPr/>
          <a:lstStyle/>
          <a:p>
            <a:fld id="{540D8A3B-2D70-4263-A60F-81581E8C30A7}" type="slidenum">
              <a:rPr lang="en-US" smtClean="0"/>
              <a:t>33</a:t>
            </a:fld>
            <a:endParaRPr lang="en-US"/>
          </a:p>
        </p:txBody>
      </p:sp>
    </p:spTree>
    <p:extLst>
      <p:ext uri="{BB962C8B-B14F-4D97-AF65-F5344CB8AC3E}">
        <p14:creationId xmlns:p14="http://schemas.microsoft.com/office/powerpoint/2010/main" val="19249969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US" dirty="0"/>
          </a:p>
        </p:txBody>
      </p:sp>
      <p:sp>
        <p:nvSpPr>
          <p:cNvPr id="4" name="3 Marcador de número de diapositiva"/>
          <p:cNvSpPr>
            <a:spLocks noGrp="1"/>
          </p:cNvSpPr>
          <p:nvPr>
            <p:ph type="sldNum" sz="quarter" idx="10"/>
          </p:nvPr>
        </p:nvSpPr>
        <p:spPr/>
        <p:txBody>
          <a:bodyPr/>
          <a:lstStyle/>
          <a:p>
            <a:fld id="{540D8A3B-2D70-4263-A60F-81581E8C30A7}" type="slidenum">
              <a:rPr lang="en-US" smtClean="0"/>
              <a:t>39</a:t>
            </a:fld>
            <a:endParaRPr lang="en-US"/>
          </a:p>
        </p:txBody>
      </p:sp>
    </p:spTree>
    <p:extLst>
      <p:ext uri="{BB962C8B-B14F-4D97-AF65-F5344CB8AC3E}">
        <p14:creationId xmlns:p14="http://schemas.microsoft.com/office/powerpoint/2010/main" val="19249969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n-U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a:p>
        </p:txBody>
      </p:sp>
      <p:sp>
        <p:nvSpPr>
          <p:cNvPr id="4" name="3 Marcador de fecha"/>
          <p:cNvSpPr>
            <a:spLocks noGrp="1"/>
          </p:cNvSpPr>
          <p:nvPr>
            <p:ph type="dt" sz="half" idx="10"/>
          </p:nvPr>
        </p:nvSpPr>
        <p:spPr/>
        <p:txBody>
          <a:bodyPr/>
          <a:lstStyle/>
          <a:p>
            <a:fld id="{5C7C9DB9-0372-4EDD-BEE8-13FC83B358FB}" type="datetimeFigureOut">
              <a:rPr lang="en-US" smtClean="0"/>
              <a:t>12/3/2015</a:t>
            </a:fld>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8DA895F0-4627-4A5D-A6AD-D58F6D629122}" type="slidenum">
              <a:rPr lang="en-US" smtClean="0"/>
              <a:t>‹Nº›</a:t>
            </a:fld>
            <a:endParaRPr lang="en-US"/>
          </a:p>
        </p:txBody>
      </p:sp>
    </p:spTree>
    <p:extLst>
      <p:ext uri="{BB962C8B-B14F-4D97-AF65-F5344CB8AC3E}">
        <p14:creationId xmlns:p14="http://schemas.microsoft.com/office/powerpoint/2010/main" val="21243517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10"/>
          </p:nvPr>
        </p:nvSpPr>
        <p:spPr/>
        <p:txBody>
          <a:bodyPr/>
          <a:lstStyle/>
          <a:p>
            <a:fld id="{5C7C9DB9-0372-4EDD-BEE8-13FC83B358FB}" type="datetimeFigureOut">
              <a:rPr lang="en-US" smtClean="0"/>
              <a:t>12/3/2015</a:t>
            </a:fld>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8DA895F0-4627-4A5D-A6AD-D58F6D629122}" type="slidenum">
              <a:rPr lang="en-US" smtClean="0"/>
              <a:t>‹Nº›</a:t>
            </a:fld>
            <a:endParaRPr lang="en-US"/>
          </a:p>
        </p:txBody>
      </p:sp>
    </p:spTree>
    <p:extLst>
      <p:ext uri="{BB962C8B-B14F-4D97-AF65-F5344CB8AC3E}">
        <p14:creationId xmlns:p14="http://schemas.microsoft.com/office/powerpoint/2010/main" val="25959299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10"/>
          </p:nvPr>
        </p:nvSpPr>
        <p:spPr/>
        <p:txBody>
          <a:bodyPr/>
          <a:lstStyle/>
          <a:p>
            <a:fld id="{5C7C9DB9-0372-4EDD-BEE8-13FC83B358FB}" type="datetimeFigureOut">
              <a:rPr lang="en-US" smtClean="0"/>
              <a:t>12/3/2015</a:t>
            </a:fld>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8DA895F0-4627-4A5D-A6AD-D58F6D629122}" type="slidenum">
              <a:rPr lang="en-US" smtClean="0"/>
              <a:t>‹Nº›</a:t>
            </a:fld>
            <a:endParaRPr lang="en-US"/>
          </a:p>
        </p:txBody>
      </p:sp>
    </p:spTree>
    <p:extLst>
      <p:ext uri="{BB962C8B-B14F-4D97-AF65-F5344CB8AC3E}">
        <p14:creationId xmlns:p14="http://schemas.microsoft.com/office/powerpoint/2010/main" val="33498134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10"/>
          </p:nvPr>
        </p:nvSpPr>
        <p:spPr/>
        <p:txBody>
          <a:bodyPr/>
          <a:lstStyle/>
          <a:p>
            <a:fld id="{5C7C9DB9-0372-4EDD-BEE8-13FC83B358FB}" type="datetimeFigureOut">
              <a:rPr lang="en-US" smtClean="0"/>
              <a:t>12/3/2015</a:t>
            </a:fld>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8DA895F0-4627-4A5D-A6AD-D58F6D629122}" type="slidenum">
              <a:rPr lang="en-US" smtClean="0"/>
              <a:t>‹Nº›</a:t>
            </a:fld>
            <a:endParaRPr lang="en-US"/>
          </a:p>
        </p:txBody>
      </p:sp>
    </p:spTree>
    <p:extLst>
      <p:ext uri="{BB962C8B-B14F-4D97-AF65-F5344CB8AC3E}">
        <p14:creationId xmlns:p14="http://schemas.microsoft.com/office/powerpoint/2010/main" val="3746096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5C7C9DB9-0372-4EDD-BEE8-13FC83B358FB}" type="datetimeFigureOut">
              <a:rPr lang="en-US" smtClean="0"/>
              <a:t>12/3/2015</a:t>
            </a:fld>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8DA895F0-4627-4A5D-A6AD-D58F6D629122}" type="slidenum">
              <a:rPr lang="en-US" smtClean="0"/>
              <a:t>‹Nº›</a:t>
            </a:fld>
            <a:endParaRPr lang="en-US"/>
          </a:p>
        </p:txBody>
      </p:sp>
    </p:spTree>
    <p:extLst>
      <p:ext uri="{BB962C8B-B14F-4D97-AF65-F5344CB8AC3E}">
        <p14:creationId xmlns:p14="http://schemas.microsoft.com/office/powerpoint/2010/main" val="27284850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4 Marcador de fecha"/>
          <p:cNvSpPr>
            <a:spLocks noGrp="1"/>
          </p:cNvSpPr>
          <p:nvPr>
            <p:ph type="dt" sz="half" idx="10"/>
          </p:nvPr>
        </p:nvSpPr>
        <p:spPr/>
        <p:txBody>
          <a:bodyPr/>
          <a:lstStyle/>
          <a:p>
            <a:fld id="{5C7C9DB9-0372-4EDD-BEE8-13FC83B358FB}" type="datetimeFigureOut">
              <a:rPr lang="en-US" smtClean="0"/>
              <a:t>12/3/2015</a:t>
            </a:fld>
            <a:endParaRPr lang="en-US"/>
          </a:p>
        </p:txBody>
      </p:sp>
      <p:sp>
        <p:nvSpPr>
          <p:cNvPr id="6" name="5 Marcador de pie de página"/>
          <p:cNvSpPr>
            <a:spLocks noGrp="1"/>
          </p:cNvSpPr>
          <p:nvPr>
            <p:ph type="ftr" sz="quarter" idx="11"/>
          </p:nvPr>
        </p:nvSpPr>
        <p:spPr/>
        <p:txBody>
          <a:bodyPr/>
          <a:lstStyle/>
          <a:p>
            <a:endParaRPr lang="en-US"/>
          </a:p>
        </p:txBody>
      </p:sp>
      <p:sp>
        <p:nvSpPr>
          <p:cNvPr id="7" name="6 Marcador de número de diapositiva"/>
          <p:cNvSpPr>
            <a:spLocks noGrp="1"/>
          </p:cNvSpPr>
          <p:nvPr>
            <p:ph type="sldNum" sz="quarter" idx="12"/>
          </p:nvPr>
        </p:nvSpPr>
        <p:spPr/>
        <p:txBody>
          <a:bodyPr/>
          <a:lstStyle/>
          <a:p>
            <a:fld id="{8DA895F0-4627-4A5D-A6AD-D58F6D629122}" type="slidenum">
              <a:rPr lang="en-US" smtClean="0"/>
              <a:t>‹Nº›</a:t>
            </a:fld>
            <a:endParaRPr lang="en-US"/>
          </a:p>
        </p:txBody>
      </p:sp>
    </p:spTree>
    <p:extLst>
      <p:ext uri="{BB962C8B-B14F-4D97-AF65-F5344CB8AC3E}">
        <p14:creationId xmlns:p14="http://schemas.microsoft.com/office/powerpoint/2010/main" val="32745732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6 Marcador de fecha"/>
          <p:cNvSpPr>
            <a:spLocks noGrp="1"/>
          </p:cNvSpPr>
          <p:nvPr>
            <p:ph type="dt" sz="half" idx="10"/>
          </p:nvPr>
        </p:nvSpPr>
        <p:spPr/>
        <p:txBody>
          <a:bodyPr/>
          <a:lstStyle/>
          <a:p>
            <a:fld id="{5C7C9DB9-0372-4EDD-BEE8-13FC83B358FB}" type="datetimeFigureOut">
              <a:rPr lang="en-US" smtClean="0"/>
              <a:t>12/3/2015</a:t>
            </a:fld>
            <a:endParaRPr lang="en-US"/>
          </a:p>
        </p:txBody>
      </p:sp>
      <p:sp>
        <p:nvSpPr>
          <p:cNvPr id="8" name="7 Marcador de pie de página"/>
          <p:cNvSpPr>
            <a:spLocks noGrp="1"/>
          </p:cNvSpPr>
          <p:nvPr>
            <p:ph type="ftr" sz="quarter" idx="11"/>
          </p:nvPr>
        </p:nvSpPr>
        <p:spPr/>
        <p:txBody>
          <a:bodyPr/>
          <a:lstStyle/>
          <a:p>
            <a:endParaRPr lang="en-US"/>
          </a:p>
        </p:txBody>
      </p:sp>
      <p:sp>
        <p:nvSpPr>
          <p:cNvPr id="9" name="8 Marcador de número de diapositiva"/>
          <p:cNvSpPr>
            <a:spLocks noGrp="1"/>
          </p:cNvSpPr>
          <p:nvPr>
            <p:ph type="sldNum" sz="quarter" idx="12"/>
          </p:nvPr>
        </p:nvSpPr>
        <p:spPr/>
        <p:txBody>
          <a:bodyPr/>
          <a:lstStyle/>
          <a:p>
            <a:fld id="{8DA895F0-4627-4A5D-A6AD-D58F6D629122}" type="slidenum">
              <a:rPr lang="en-US" smtClean="0"/>
              <a:t>‹Nº›</a:t>
            </a:fld>
            <a:endParaRPr lang="en-US"/>
          </a:p>
        </p:txBody>
      </p:sp>
    </p:spTree>
    <p:extLst>
      <p:ext uri="{BB962C8B-B14F-4D97-AF65-F5344CB8AC3E}">
        <p14:creationId xmlns:p14="http://schemas.microsoft.com/office/powerpoint/2010/main" val="3899344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fecha"/>
          <p:cNvSpPr>
            <a:spLocks noGrp="1"/>
          </p:cNvSpPr>
          <p:nvPr>
            <p:ph type="dt" sz="half" idx="10"/>
          </p:nvPr>
        </p:nvSpPr>
        <p:spPr/>
        <p:txBody>
          <a:bodyPr/>
          <a:lstStyle/>
          <a:p>
            <a:fld id="{5C7C9DB9-0372-4EDD-BEE8-13FC83B358FB}" type="datetimeFigureOut">
              <a:rPr lang="en-US" smtClean="0"/>
              <a:t>12/3/2015</a:t>
            </a:fld>
            <a:endParaRPr lang="en-US"/>
          </a:p>
        </p:txBody>
      </p:sp>
      <p:sp>
        <p:nvSpPr>
          <p:cNvPr id="4" name="3 Marcador de pie de página"/>
          <p:cNvSpPr>
            <a:spLocks noGrp="1"/>
          </p:cNvSpPr>
          <p:nvPr>
            <p:ph type="ftr" sz="quarter" idx="11"/>
          </p:nvPr>
        </p:nvSpPr>
        <p:spPr/>
        <p:txBody>
          <a:bodyPr/>
          <a:lstStyle/>
          <a:p>
            <a:endParaRPr lang="en-US"/>
          </a:p>
        </p:txBody>
      </p:sp>
      <p:sp>
        <p:nvSpPr>
          <p:cNvPr id="5" name="4 Marcador de número de diapositiva"/>
          <p:cNvSpPr>
            <a:spLocks noGrp="1"/>
          </p:cNvSpPr>
          <p:nvPr>
            <p:ph type="sldNum" sz="quarter" idx="12"/>
          </p:nvPr>
        </p:nvSpPr>
        <p:spPr/>
        <p:txBody>
          <a:bodyPr/>
          <a:lstStyle/>
          <a:p>
            <a:fld id="{8DA895F0-4627-4A5D-A6AD-D58F6D629122}" type="slidenum">
              <a:rPr lang="en-US" smtClean="0"/>
              <a:t>‹Nº›</a:t>
            </a:fld>
            <a:endParaRPr lang="en-US"/>
          </a:p>
        </p:txBody>
      </p:sp>
    </p:spTree>
    <p:extLst>
      <p:ext uri="{BB962C8B-B14F-4D97-AF65-F5344CB8AC3E}">
        <p14:creationId xmlns:p14="http://schemas.microsoft.com/office/powerpoint/2010/main" val="10216465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5C7C9DB9-0372-4EDD-BEE8-13FC83B358FB}" type="datetimeFigureOut">
              <a:rPr lang="en-US" smtClean="0"/>
              <a:t>12/3/2015</a:t>
            </a:fld>
            <a:endParaRPr lang="en-US"/>
          </a:p>
        </p:txBody>
      </p:sp>
      <p:sp>
        <p:nvSpPr>
          <p:cNvPr id="3" name="2 Marcador de pie de página"/>
          <p:cNvSpPr>
            <a:spLocks noGrp="1"/>
          </p:cNvSpPr>
          <p:nvPr>
            <p:ph type="ftr" sz="quarter" idx="11"/>
          </p:nvPr>
        </p:nvSpPr>
        <p:spPr/>
        <p:txBody>
          <a:bodyPr/>
          <a:lstStyle/>
          <a:p>
            <a:endParaRPr lang="en-US"/>
          </a:p>
        </p:txBody>
      </p:sp>
      <p:sp>
        <p:nvSpPr>
          <p:cNvPr id="4" name="3 Marcador de número de diapositiva"/>
          <p:cNvSpPr>
            <a:spLocks noGrp="1"/>
          </p:cNvSpPr>
          <p:nvPr>
            <p:ph type="sldNum" sz="quarter" idx="12"/>
          </p:nvPr>
        </p:nvSpPr>
        <p:spPr/>
        <p:txBody>
          <a:bodyPr/>
          <a:lstStyle/>
          <a:p>
            <a:fld id="{8DA895F0-4627-4A5D-A6AD-D58F6D629122}" type="slidenum">
              <a:rPr lang="en-US" smtClean="0"/>
              <a:t>‹Nº›</a:t>
            </a:fld>
            <a:endParaRPr lang="en-US"/>
          </a:p>
        </p:txBody>
      </p:sp>
    </p:spTree>
    <p:extLst>
      <p:ext uri="{BB962C8B-B14F-4D97-AF65-F5344CB8AC3E}">
        <p14:creationId xmlns:p14="http://schemas.microsoft.com/office/powerpoint/2010/main" val="38420361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n-U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5C7C9DB9-0372-4EDD-BEE8-13FC83B358FB}" type="datetimeFigureOut">
              <a:rPr lang="en-US" smtClean="0"/>
              <a:t>12/3/2015</a:t>
            </a:fld>
            <a:endParaRPr lang="en-US"/>
          </a:p>
        </p:txBody>
      </p:sp>
      <p:sp>
        <p:nvSpPr>
          <p:cNvPr id="6" name="5 Marcador de pie de página"/>
          <p:cNvSpPr>
            <a:spLocks noGrp="1"/>
          </p:cNvSpPr>
          <p:nvPr>
            <p:ph type="ftr" sz="quarter" idx="11"/>
          </p:nvPr>
        </p:nvSpPr>
        <p:spPr/>
        <p:txBody>
          <a:bodyPr/>
          <a:lstStyle/>
          <a:p>
            <a:endParaRPr lang="en-US"/>
          </a:p>
        </p:txBody>
      </p:sp>
      <p:sp>
        <p:nvSpPr>
          <p:cNvPr id="7" name="6 Marcador de número de diapositiva"/>
          <p:cNvSpPr>
            <a:spLocks noGrp="1"/>
          </p:cNvSpPr>
          <p:nvPr>
            <p:ph type="sldNum" sz="quarter" idx="12"/>
          </p:nvPr>
        </p:nvSpPr>
        <p:spPr/>
        <p:txBody>
          <a:bodyPr/>
          <a:lstStyle/>
          <a:p>
            <a:fld id="{8DA895F0-4627-4A5D-A6AD-D58F6D629122}" type="slidenum">
              <a:rPr lang="en-US" smtClean="0"/>
              <a:t>‹Nº›</a:t>
            </a:fld>
            <a:endParaRPr lang="en-US"/>
          </a:p>
        </p:txBody>
      </p:sp>
    </p:spTree>
    <p:extLst>
      <p:ext uri="{BB962C8B-B14F-4D97-AF65-F5344CB8AC3E}">
        <p14:creationId xmlns:p14="http://schemas.microsoft.com/office/powerpoint/2010/main" val="26628159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n-U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5C7C9DB9-0372-4EDD-BEE8-13FC83B358FB}" type="datetimeFigureOut">
              <a:rPr lang="en-US" smtClean="0"/>
              <a:t>12/3/2015</a:t>
            </a:fld>
            <a:endParaRPr lang="en-US"/>
          </a:p>
        </p:txBody>
      </p:sp>
      <p:sp>
        <p:nvSpPr>
          <p:cNvPr id="6" name="5 Marcador de pie de página"/>
          <p:cNvSpPr>
            <a:spLocks noGrp="1"/>
          </p:cNvSpPr>
          <p:nvPr>
            <p:ph type="ftr" sz="quarter" idx="11"/>
          </p:nvPr>
        </p:nvSpPr>
        <p:spPr/>
        <p:txBody>
          <a:bodyPr/>
          <a:lstStyle/>
          <a:p>
            <a:endParaRPr lang="en-US"/>
          </a:p>
        </p:txBody>
      </p:sp>
      <p:sp>
        <p:nvSpPr>
          <p:cNvPr id="7" name="6 Marcador de número de diapositiva"/>
          <p:cNvSpPr>
            <a:spLocks noGrp="1"/>
          </p:cNvSpPr>
          <p:nvPr>
            <p:ph type="sldNum" sz="quarter" idx="12"/>
          </p:nvPr>
        </p:nvSpPr>
        <p:spPr/>
        <p:txBody>
          <a:bodyPr/>
          <a:lstStyle/>
          <a:p>
            <a:fld id="{8DA895F0-4627-4A5D-A6AD-D58F6D629122}" type="slidenum">
              <a:rPr lang="en-US" smtClean="0"/>
              <a:t>‹Nº›</a:t>
            </a:fld>
            <a:endParaRPr lang="en-US"/>
          </a:p>
        </p:txBody>
      </p:sp>
    </p:spTree>
    <p:extLst>
      <p:ext uri="{BB962C8B-B14F-4D97-AF65-F5344CB8AC3E}">
        <p14:creationId xmlns:p14="http://schemas.microsoft.com/office/powerpoint/2010/main" val="11433664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7C9DB9-0372-4EDD-BEE8-13FC83B358FB}" type="datetimeFigureOut">
              <a:rPr lang="en-US" smtClean="0"/>
              <a:t>12/3/2015</a:t>
            </a:fld>
            <a:endParaRPr lang="en-U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A895F0-4627-4A5D-A6AD-D58F6D629122}" type="slidenum">
              <a:rPr lang="en-US" smtClean="0"/>
              <a:t>‹Nº›</a:t>
            </a:fld>
            <a:endParaRPr lang="en-US"/>
          </a:p>
        </p:txBody>
      </p:sp>
    </p:spTree>
    <p:extLst>
      <p:ext uri="{BB962C8B-B14F-4D97-AF65-F5344CB8AC3E}">
        <p14:creationId xmlns:p14="http://schemas.microsoft.com/office/powerpoint/2010/main" val="1335057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jpe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eg"/><Relationship Id="rId10" Type="http://schemas.openxmlformats.org/officeDocument/2006/relationships/image" Target="../media/image56.png"/><Relationship Id="rId4" Type="http://schemas.openxmlformats.org/officeDocument/2006/relationships/image" Target="../media/image50.jpeg"/><Relationship Id="rId9"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9.jpe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3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65.png"/><Relationship Id="rId11" Type="http://schemas.openxmlformats.org/officeDocument/2006/relationships/image" Target="../media/image69.png"/><Relationship Id="rId5" Type="http://schemas.openxmlformats.org/officeDocument/2006/relationships/image" Target="../media/image64.png"/><Relationship Id="rId10" Type="http://schemas.openxmlformats.org/officeDocument/2006/relationships/image" Target="../media/image68.jpeg"/><Relationship Id="rId4" Type="http://schemas.openxmlformats.org/officeDocument/2006/relationships/image" Target="../media/image63.png"/><Relationship Id="rId9" Type="http://schemas.openxmlformats.org/officeDocument/2006/relationships/image" Target="../media/image67.jpeg"/></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3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78.png"/></Relationships>
</file>

<file path=ppt/slides/_rels/slide3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50.jpeg"/><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80.jpeg"/></Relationships>
</file>

<file path=ppt/slides/_rels/slide3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58.png"/></Relationships>
</file>

<file path=ppt/slides/_rels/slide3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2.jpeg"/><Relationship Id="rId4" Type="http://schemas.openxmlformats.org/officeDocument/2006/relationships/image" Target="../media/image1.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png"/><Relationship Id="rId10" Type="http://schemas.openxmlformats.org/officeDocument/2006/relationships/image" Target="../media/image93.png"/><Relationship Id="rId4" Type="http://schemas.openxmlformats.org/officeDocument/2006/relationships/image" Target="../media/image87.png"/><Relationship Id="rId9" Type="http://schemas.openxmlformats.org/officeDocument/2006/relationships/image" Target="../media/image92.png"/></Relationships>
</file>

<file path=ppt/slides/_rels/slide4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98.jpeg"/><Relationship Id="rId5" Type="http://schemas.openxmlformats.org/officeDocument/2006/relationships/image" Target="../media/image97.png"/><Relationship Id="rId4" Type="http://schemas.openxmlformats.org/officeDocument/2006/relationships/image" Target="../media/image96.png"/></Relationships>
</file>

<file path=ppt/slides/_rels/slide4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 Id="rId5" Type="http://schemas.openxmlformats.org/officeDocument/2006/relationships/image" Target="../media/image102.png"/><Relationship Id="rId4" Type="http://schemas.openxmlformats.org/officeDocument/2006/relationships/image" Target="../media/image101.png"/></Relationships>
</file>

<file path=ppt/slides/_rels/slide4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jpeg"/><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image" Target="../media/image105.png"/></Relationships>
</file>

<file path=ppt/slides/_rels/slide44.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 Id="rId5" Type="http://schemas.openxmlformats.org/officeDocument/2006/relationships/image" Target="../media/image10.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xml"/><Relationship Id="rId5" Type="http://schemas.openxmlformats.org/officeDocument/2006/relationships/image" Target="../media/image14.jpe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171400"/>
            <a:ext cx="7772400" cy="1470025"/>
          </a:xfrm>
        </p:spPr>
        <p:txBody>
          <a:bodyPr/>
          <a:lstStyle/>
          <a:p>
            <a:r>
              <a:rPr lang="es-ES" dirty="0" smtClean="0">
                <a:latin typeface="Tahoma" panose="020B0604030504040204" pitchFamily="34" charset="0"/>
                <a:ea typeface="Tahoma" panose="020B0604030504040204" pitchFamily="34" charset="0"/>
                <a:cs typeface="Tahoma" panose="020B0604030504040204" pitchFamily="34" charset="0"/>
              </a:rPr>
              <a:t>PARAGUAY</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6" name="1 Título"/>
          <p:cNvSpPr txBox="1">
            <a:spLocks/>
          </p:cNvSpPr>
          <p:nvPr/>
        </p:nvSpPr>
        <p:spPr>
          <a:xfrm>
            <a:off x="838200" y="3687167"/>
            <a:ext cx="7772400" cy="1470025"/>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dirty="0" smtClean="0">
                <a:latin typeface="Tahoma" panose="020B0604030504040204" pitchFamily="34" charset="0"/>
                <a:ea typeface="Tahoma" panose="020B0604030504040204" pitchFamily="34" charset="0"/>
                <a:cs typeface="Tahoma" panose="020B0604030504040204" pitchFamily="34" charset="0"/>
              </a:rPr>
              <a:t>Iniciación y Apropiación Social de la Ciencia y </a:t>
            </a:r>
            <a:r>
              <a:rPr lang="es-ES" dirty="0" smtClean="0">
                <a:latin typeface="Tahoma" panose="020B0604030504040204" pitchFamily="34" charset="0"/>
                <a:ea typeface="Tahoma" panose="020B0604030504040204" pitchFamily="34" charset="0"/>
                <a:cs typeface="Tahoma" panose="020B0604030504040204" pitchFamily="34" charset="0"/>
              </a:rPr>
              <a:t>Tecnología - 2015</a:t>
            </a:r>
            <a:endParaRPr lang="en-US" dirty="0">
              <a:latin typeface="Tahoma" panose="020B0604030504040204" pitchFamily="34" charset="0"/>
              <a:ea typeface="Tahoma" panose="020B0604030504040204" pitchFamily="34" charset="0"/>
              <a:cs typeface="Tahoma" panose="020B0604030504040204" pitchFamily="34" charset="0"/>
            </a:endParaRPr>
          </a:p>
        </p:txBody>
      </p:sp>
      <p:pic>
        <p:nvPicPr>
          <p:cNvPr id="7" name="Picture 2" descr="C:\Users\Rafa\Desktop\Conacyt\logo prociencia conacyt.jpg"/>
          <p:cNvPicPr>
            <a:picLocks noChangeAspect="1" noChangeArrowheads="1"/>
          </p:cNvPicPr>
          <p:nvPr/>
        </p:nvPicPr>
        <p:blipFill rotWithShape="1">
          <a:blip r:embed="rId3">
            <a:extLst>
              <a:ext uri="{28A0092B-C50C-407E-A947-70E740481C1C}">
                <a14:useLocalDpi xmlns:a14="http://schemas.microsoft.com/office/drawing/2010/main" val="0"/>
              </a:ext>
            </a:extLst>
          </a:blip>
          <a:srcRect l="27223" t="1" r="27600" b="47822"/>
          <a:stretch/>
        </p:blipFill>
        <p:spPr bwMode="auto">
          <a:xfrm>
            <a:off x="3131840" y="5517414"/>
            <a:ext cx="930334" cy="86391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Rafa\Desktop\Conacyt\logo prociencia.jpg"/>
          <p:cNvPicPr>
            <a:picLocks noChangeAspect="1" noChangeArrowheads="1"/>
          </p:cNvPicPr>
          <p:nvPr/>
        </p:nvPicPr>
        <p:blipFill rotWithShape="1">
          <a:blip r:embed="rId4">
            <a:extLst>
              <a:ext uri="{28A0092B-C50C-407E-A947-70E740481C1C}">
                <a14:useLocalDpi xmlns:a14="http://schemas.microsoft.com/office/drawing/2010/main" val="0"/>
              </a:ext>
            </a:extLst>
          </a:blip>
          <a:srcRect l="3159"/>
          <a:stretch/>
        </p:blipFill>
        <p:spPr bwMode="auto">
          <a:xfrm>
            <a:off x="4062174" y="5517414"/>
            <a:ext cx="2832160" cy="863913"/>
          </a:xfrm>
          <a:prstGeom prst="rect">
            <a:avLst/>
          </a:prstGeom>
          <a:noFill/>
          <a:extLst>
            <a:ext uri="{909E8E84-426E-40DD-AFC4-6F175D3DCCD1}">
              <a14:hiddenFill xmlns:a14="http://schemas.microsoft.com/office/drawing/2010/main">
                <a:solidFill>
                  <a:srgbClr val="FFFFFF"/>
                </a:solidFill>
              </a14:hiddenFill>
            </a:ext>
          </a:extLst>
        </p:spPr>
      </p:pic>
      <p:grpSp>
        <p:nvGrpSpPr>
          <p:cNvPr id="4" name="3 Grupo"/>
          <p:cNvGrpSpPr/>
          <p:nvPr/>
        </p:nvGrpSpPr>
        <p:grpSpPr>
          <a:xfrm>
            <a:off x="3209298" y="927698"/>
            <a:ext cx="3030203" cy="2736304"/>
            <a:chOff x="3448524" y="836712"/>
            <a:chExt cx="3030203" cy="2736304"/>
          </a:xfrm>
        </p:grpSpPr>
        <p:pic>
          <p:nvPicPr>
            <p:cNvPr id="1026" name="Picture 2" descr="http://www.turismo.com.py/files/Image/bandera-de-paraguay.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48524" y="836712"/>
              <a:ext cx="3030203" cy="2736304"/>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4427984" y="3429000"/>
              <a:ext cx="1050270"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1342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Rafa\Desktop\Tarde de Astrofísica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592" y="44624"/>
            <a:ext cx="9922421" cy="6813376"/>
          </a:xfrm>
          <a:prstGeom prst="rect">
            <a:avLst/>
          </a:prstGeom>
          <a:noFill/>
          <a:extLst>
            <a:ext uri="{909E8E84-426E-40DD-AFC4-6F175D3DCCD1}">
              <a14:hiddenFill xmlns:a14="http://schemas.microsoft.com/office/drawing/2010/main">
                <a:solidFill>
                  <a:srgbClr val="FFFFFF"/>
                </a:solidFill>
              </a14:hiddenFill>
            </a:ext>
          </a:extLst>
        </p:spPr>
      </p:pic>
      <p:sp>
        <p:nvSpPr>
          <p:cNvPr id="11" name="10 CuadroTexto"/>
          <p:cNvSpPr txBox="1"/>
          <p:nvPr/>
        </p:nvSpPr>
        <p:spPr>
          <a:xfrm>
            <a:off x="-756592" y="5661248"/>
            <a:ext cx="6876256" cy="923330"/>
          </a:xfrm>
          <a:prstGeom prst="rect">
            <a:avLst/>
          </a:prstGeom>
          <a:noFill/>
        </p:spPr>
        <p:txBody>
          <a:bodyPr wrap="square" rtlCol="0">
            <a:spAutoFit/>
          </a:bodyPr>
          <a:lstStyle/>
          <a:p>
            <a:pPr algn="ctr"/>
            <a:r>
              <a:rPr lang="es-ES" sz="54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Títulos)"/>
                <a:ea typeface="Tahoma" panose="020B0604030504040204" pitchFamily="34" charset="0"/>
                <a:cs typeface="Tahoma" panose="020B0604030504040204" pitchFamily="34" charset="0"/>
              </a:rPr>
              <a:t>Tarde de Astrofísica</a:t>
            </a:r>
            <a:endParaRPr lang="en-US" sz="54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Títulos)"/>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22630344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5602014"/>
            <a:ext cx="9144000" cy="125598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4 CuadroTexto"/>
          <p:cNvSpPr txBox="1"/>
          <p:nvPr/>
        </p:nvSpPr>
        <p:spPr>
          <a:xfrm>
            <a:off x="-252536" y="5768342"/>
            <a:ext cx="2880320" cy="923330"/>
          </a:xfrm>
          <a:prstGeom prst="rect">
            <a:avLst/>
          </a:prstGeom>
          <a:noFill/>
        </p:spPr>
        <p:txBody>
          <a:bodyPr wrap="square" rtlCol="0">
            <a:spAutoFit/>
          </a:bodyPr>
          <a:lstStyle/>
          <a:p>
            <a:pPr algn="ctr"/>
            <a:r>
              <a:rPr lang="es-ES" b="1" dirty="0" smtClean="0">
                <a:solidFill>
                  <a:srgbClr val="FFC000"/>
                </a:solidFill>
                <a:latin typeface="Tahoma" panose="020B0604030504040204" pitchFamily="34" charset="0"/>
                <a:ea typeface="Tahoma" panose="020B0604030504040204" pitchFamily="34" charset="0"/>
                <a:cs typeface="Tahoma" panose="020B0604030504040204" pitchFamily="34" charset="0"/>
              </a:rPr>
              <a:t>JORNADA DE OBSERVACIÓN GUIADA</a:t>
            </a:r>
            <a:endParaRPr lang="en-US" b="1" dirty="0">
              <a:solidFill>
                <a:srgbClr val="FFC000"/>
              </a:solidFill>
              <a:latin typeface="Tahoma" panose="020B0604030504040204" pitchFamily="34" charset="0"/>
              <a:ea typeface="Tahoma" panose="020B0604030504040204" pitchFamily="34" charset="0"/>
              <a:cs typeface="Tahoma" panose="020B0604030504040204" pitchFamily="34" charset="0"/>
            </a:endParaRPr>
          </a:p>
        </p:txBody>
      </p:sp>
      <p:sp>
        <p:nvSpPr>
          <p:cNvPr id="6" name="5 CuadroTexto"/>
          <p:cNvSpPr txBox="1"/>
          <p:nvPr/>
        </p:nvSpPr>
        <p:spPr>
          <a:xfrm>
            <a:off x="2304256" y="5999174"/>
            <a:ext cx="6876256" cy="523220"/>
          </a:xfrm>
          <a:prstGeom prst="rect">
            <a:avLst/>
          </a:prstGeom>
          <a:noFill/>
        </p:spPr>
        <p:txBody>
          <a:bodyPr wrap="square" rtlCol="0">
            <a:spAutoFit/>
          </a:bodyPr>
          <a:lstStyle/>
          <a:p>
            <a:pPr algn="ctr"/>
            <a:r>
              <a:rPr lang="es-ES" sz="2800" b="1" dirty="0" smtClean="0">
                <a:solidFill>
                  <a:schemeClr val="bg1">
                    <a:lumMod val="95000"/>
                  </a:schemeClr>
                </a:solidFill>
                <a:latin typeface="+mj-lt"/>
                <a:ea typeface="Tahoma" panose="020B0604030504040204" pitchFamily="34" charset="0"/>
                <a:cs typeface="Tahoma" panose="020B0604030504040204" pitchFamily="34" charset="0"/>
              </a:rPr>
              <a:t>Demostración de cohetes hidroneumáticos.</a:t>
            </a:r>
          </a:p>
        </p:txBody>
      </p:sp>
      <p:sp>
        <p:nvSpPr>
          <p:cNvPr id="8" name="7 CuadroTexto"/>
          <p:cNvSpPr txBox="1"/>
          <p:nvPr/>
        </p:nvSpPr>
        <p:spPr>
          <a:xfrm>
            <a:off x="3923929" y="908720"/>
            <a:ext cx="1584175" cy="553998"/>
          </a:xfrm>
          <a:prstGeom prst="rect">
            <a:avLst/>
          </a:prstGeom>
          <a:noFill/>
        </p:spPr>
        <p:txBody>
          <a:bodyPr wrap="square" rtlCol="0">
            <a:spAutoFit/>
          </a:bodyPr>
          <a:lstStyle/>
          <a:p>
            <a:r>
              <a:rPr lang="es-ES" sz="1000" i="1" dirty="0" smtClean="0">
                <a:latin typeface="+mj-lt"/>
                <a:ea typeface="Tahoma" panose="020B0604030504040204" pitchFamily="34" charset="0"/>
                <a:cs typeface="Tahoma" panose="020B0604030504040204" pitchFamily="34" charset="0"/>
              </a:rPr>
              <a:t>Ing. Miguel Ángel </a:t>
            </a:r>
            <a:r>
              <a:rPr lang="es-ES" sz="1000" i="1" dirty="0" err="1" smtClean="0">
                <a:latin typeface="+mj-lt"/>
                <a:ea typeface="Tahoma" panose="020B0604030504040204" pitchFamily="34" charset="0"/>
                <a:cs typeface="Tahoma" panose="020B0604030504040204" pitchFamily="34" charset="0"/>
              </a:rPr>
              <a:t>Volpe</a:t>
            </a:r>
            <a:r>
              <a:rPr lang="es-ES" sz="1000" i="1" dirty="0" smtClean="0">
                <a:latin typeface="+mj-lt"/>
                <a:ea typeface="Tahoma" panose="020B0604030504040204" pitchFamily="34" charset="0"/>
                <a:cs typeface="Tahoma" panose="020B0604030504040204" pitchFamily="34" charset="0"/>
              </a:rPr>
              <a:t>.</a:t>
            </a:r>
          </a:p>
          <a:p>
            <a:r>
              <a:rPr lang="es-ES" sz="1000" b="1" dirty="0" smtClean="0">
                <a:latin typeface="+mj-lt"/>
                <a:ea typeface="Tahoma" panose="020B0604030504040204" pitchFamily="34" charset="0"/>
                <a:cs typeface="Tahoma" panose="020B0604030504040204" pitchFamily="34" charset="0"/>
              </a:rPr>
              <a:t>Presidente del Club de </a:t>
            </a:r>
          </a:p>
          <a:p>
            <a:r>
              <a:rPr lang="es-ES" sz="1000" b="1" dirty="0" smtClean="0">
                <a:latin typeface="+mj-lt"/>
                <a:ea typeface="Tahoma" panose="020B0604030504040204" pitchFamily="34" charset="0"/>
                <a:cs typeface="Tahoma" panose="020B0604030504040204" pitchFamily="34" charset="0"/>
              </a:rPr>
              <a:t>Astrofísica del Paraguay</a:t>
            </a:r>
          </a:p>
        </p:txBody>
      </p:sp>
      <p:pic>
        <p:nvPicPr>
          <p:cNvPr id="1026" name="Picture 2" descr="C:\Users\Rafa\Desktop\Volpe-Indio jp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 y="-27384"/>
            <a:ext cx="9134475" cy="5631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67967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D:\03 Soporte Audiovisual Fotos\12 26 Julio Clausura\Baja\DSC_0542.jpg"/>
          <p:cNvPicPr>
            <a:picLocks noChangeAspect="1" noChangeArrowheads="1"/>
          </p:cNvPicPr>
          <p:nvPr/>
        </p:nvPicPr>
        <p:blipFill rotWithShape="1">
          <a:blip r:embed="rId2">
            <a:extLst>
              <a:ext uri="{28A0092B-C50C-407E-A947-70E740481C1C}">
                <a14:useLocalDpi xmlns:a14="http://schemas.microsoft.com/office/drawing/2010/main" val="0"/>
              </a:ext>
            </a:extLst>
          </a:blip>
          <a:srcRect l="7861"/>
          <a:stretch/>
        </p:blipFill>
        <p:spPr bwMode="auto">
          <a:xfrm>
            <a:off x="-12414" y="1"/>
            <a:ext cx="9484265"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7 CuadroTexto"/>
          <p:cNvSpPr txBox="1"/>
          <p:nvPr/>
        </p:nvSpPr>
        <p:spPr>
          <a:xfrm>
            <a:off x="2267744" y="67271"/>
            <a:ext cx="5328592" cy="769441"/>
          </a:xfrm>
          <a:prstGeom prst="rect">
            <a:avLst/>
          </a:prstGeom>
          <a:noFill/>
        </p:spPr>
        <p:txBody>
          <a:bodyPr wrap="square" rtlCol="0">
            <a:spAutoFit/>
          </a:bodyPr>
          <a:lstStyle/>
          <a:p>
            <a:pPr algn="ctr"/>
            <a:r>
              <a:rPr lang="es-ES" sz="4400" dirty="0" smtClean="0">
                <a:ln w="18415" cmpd="sng">
                  <a:solidFill>
                    <a:srgbClr val="FF0000"/>
                  </a:solidFill>
                  <a:prstDash val="solid"/>
                </a:ln>
                <a:solidFill>
                  <a:srgbClr val="FF0000"/>
                </a:solidFill>
                <a:effectLst>
                  <a:outerShdw blurRad="63500" dir="3600000" algn="tl" rotWithShape="0">
                    <a:srgbClr val="000000">
                      <a:alpha val="70000"/>
                    </a:srgbClr>
                  </a:outerShdw>
                </a:effectLst>
                <a:latin typeface="Calibri (Títulos)"/>
                <a:ea typeface="Tahoma" panose="020B0604030504040204" pitchFamily="34" charset="0"/>
                <a:cs typeface="Tahoma" panose="020B0604030504040204" pitchFamily="34" charset="0"/>
              </a:rPr>
              <a:t>Noches de Robótica</a:t>
            </a:r>
            <a:endParaRPr lang="en-US" sz="4400" dirty="0">
              <a:ln w="18415" cmpd="sng">
                <a:solidFill>
                  <a:srgbClr val="FF0000"/>
                </a:solidFill>
                <a:prstDash val="solid"/>
              </a:ln>
              <a:solidFill>
                <a:srgbClr val="FF0000"/>
              </a:solidFill>
              <a:effectLst>
                <a:outerShdw blurRad="63500" dir="3600000" algn="tl" rotWithShape="0">
                  <a:srgbClr val="000000">
                    <a:alpha val="70000"/>
                  </a:srgbClr>
                </a:outerShdw>
              </a:effectLst>
              <a:latin typeface="Calibri (Títulos)"/>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9171728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D:\03 Soporte Audiovisual Fotos\07 19 Julio Cielo del Paraguay\Baja\DSC_058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245" t="5897" r="-195" b="6635"/>
          <a:stretch/>
        </p:blipFill>
        <p:spPr bwMode="auto">
          <a:xfrm>
            <a:off x="0" y="-216568"/>
            <a:ext cx="9143999" cy="573889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1" y="5517232"/>
            <a:ext cx="9143999" cy="134076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4 CuadroTexto"/>
          <p:cNvSpPr txBox="1"/>
          <p:nvPr/>
        </p:nvSpPr>
        <p:spPr>
          <a:xfrm>
            <a:off x="85800" y="5733256"/>
            <a:ext cx="2541984" cy="923330"/>
          </a:xfrm>
          <a:prstGeom prst="rect">
            <a:avLst/>
          </a:prstGeom>
          <a:noFill/>
        </p:spPr>
        <p:txBody>
          <a:bodyPr wrap="square" rtlCol="0">
            <a:spAutoFit/>
          </a:bodyPr>
          <a:lstStyle/>
          <a:p>
            <a:pPr algn="ctr"/>
            <a:r>
              <a:rPr lang="es-ES" b="1" dirty="0" smtClean="0">
                <a:solidFill>
                  <a:srgbClr val="FFC000"/>
                </a:solidFill>
                <a:latin typeface="Tahoma" panose="020B0604030504040204" pitchFamily="34" charset="0"/>
                <a:ea typeface="Tahoma" panose="020B0604030504040204" pitchFamily="34" charset="0"/>
                <a:cs typeface="Tahoma" panose="020B0604030504040204" pitchFamily="34" charset="0"/>
              </a:rPr>
              <a:t>JORNADAS DE OBSERVACIÓN GUIADA</a:t>
            </a:r>
            <a:endParaRPr lang="en-US" b="1" dirty="0">
              <a:solidFill>
                <a:srgbClr val="FFC000"/>
              </a:solidFill>
              <a:latin typeface="Tahoma" panose="020B0604030504040204" pitchFamily="34" charset="0"/>
              <a:ea typeface="Tahoma" panose="020B0604030504040204" pitchFamily="34" charset="0"/>
              <a:cs typeface="Tahoma" panose="020B0604030504040204" pitchFamily="34" charset="0"/>
            </a:endParaRPr>
          </a:p>
        </p:txBody>
      </p:sp>
      <p:sp>
        <p:nvSpPr>
          <p:cNvPr id="6" name="5 CuadroTexto"/>
          <p:cNvSpPr txBox="1"/>
          <p:nvPr/>
        </p:nvSpPr>
        <p:spPr>
          <a:xfrm>
            <a:off x="2339752" y="5733256"/>
            <a:ext cx="6192688" cy="892552"/>
          </a:xfrm>
          <a:prstGeom prst="rect">
            <a:avLst/>
          </a:prstGeom>
          <a:noFill/>
        </p:spPr>
        <p:txBody>
          <a:bodyPr wrap="square" rtlCol="0" anchor="ctr">
            <a:spAutoFit/>
          </a:bodyPr>
          <a:lstStyle/>
          <a:p>
            <a:pPr algn="ctr"/>
            <a:r>
              <a:rPr lang="es-ES" sz="2600" b="1" spc="50" dirty="0" smtClean="0">
                <a:ln w="13500">
                  <a:solidFill>
                    <a:srgbClr val="FF0000">
                      <a:alpha val="6500"/>
                    </a:srgbClr>
                  </a:solidFill>
                  <a:prstDash val="solid"/>
                </a:ln>
                <a:solidFill>
                  <a:schemeClr val="bg1">
                    <a:alpha val="95000"/>
                  </a:schemeClr>
                </a:solidFill>
                <a:effectLst>
                  <a:innerShdw blurRad="50900" dist="38500" dir="13500000">
                    <a:srgbClr val="000000">
                      <a:alpha val="60000"/>
                    </a:srgbClr>
                  </a:innerShdw>
                </a:effectLst>
                <a:latin typeface="Calibri (Títulos)"/>
                <a:ea typeface="Tahoma" panose="020B0604030504040204" pitchFamily="34" charset="0"/>
                <a:cs typeface="Tahoma" panose="020B0604030504040204" pitchFamily="34" charset="0"/>
              </a:rPr>
              <a:t>  Conferencias y demostraciones sobre robótica y mecatrónica</a:t>
            </a:r>
          </a:p>
        </p:txBody>
      </p:sp>
      <p:sp>
        <p:nvSpPr>
          <p:cNvPr id="8" name="7 CuadroTexto"/>
          <p:cNvSpPr txBox="1"/>
          <p:nvPr/>
        </p:nvSpPr>
        <p:spPr>
          <a:xfrm>
            <a:off x="3995936" y="123309"/>
            <a:ext cx="3024336" cy="569387"/>
          </a:xfrm>
          <a:prstGeom prst="rect">
            <a:avLst/>
          </a:prstGeom>
          <a:noFill/>
        </p:spPr>
        <p:txBody>
          <a:bodyPr wrap="square" rtlCol="0">
            <a:spAutoFit/>
          </a:bodyPr>
          <a:lstStyle/>
          <a:p>
            <a:r>
              <a:rPr lang="es-ES" sz="1100" i="1" dirty="0" smtClean="0">
                <a:latin typeface="+mj-lt"/>
                <a:ea typeface="Tahoma" panose="020B0604030504040204" pitchFamily="34" charset="0"/>
                <a:cs typeface="Tahoma" panose="020B0604030504040204" pitchFamily="34" charset="0"/>
              </a:rPr>
              <a:t>Club de Robótica </a:t>
            </a:r>
          </a:p>
          <a:p>
            <a:r>
              <a:rPr lang="es-ES" sz="1000" b="1" dirty="0" smtClean="0">
                <a:latin typeface="+mj-lt"/>
                <a:ea typeface="Tahoma" panose="020B0604030504040204" pitchFamily="34" charset="0"/>
                <a:cs typeface="Tahoma" panose="020B0604030504040204" pitchFamily="34" charset="0"/>
              </a:rPr>
              <a:t>Facultad de Politécnica </a:t>
            </a:r>
          </a:p>
          <a:p>
            <a:r>
              <a:rPr lang="es-ES" sz="1000" dirty="0" smtClean="0">
                <a:latin typeface="+mj-lt"/>
                <a:ea typeface="Tahoma" panose="020B0604030504040204" pitchFamily="34" charset="0"/>
                <a:cs typeface="Tahoma" panose="020B0604030504040204" pitchFamily="34" charset="0"/>
              </a:rPr>
              <a:t>Universidad Nacional de Asunción (UNA)</a:t>
            </a:r>
          </a:p>
        </p:txBody>
      </p:sp>
    </p:spTree>
    <p:extLst>
      <p:ext uri="{BB962C8B-B14F-4D97-AF65-F5344CB8AC3E}">
        <p14:creationId xmlns:p14="http://schemas.microsoft.com/office/powerpoint/2010/main" val="329721677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1" y="5517232"/>
            <a:ext cx="9143999" cy="134076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4 CuadroTexto"/>
          <p:cNvSpPr txBox="1"/>
          <p:nvPr/>
        </p:nvSpPr>
        <p:spPr>
          <a:xfrm>
            <a:off x="0" y="5973960"/>
            <a:ext cx="2541984" cy="646331"/>
          </a:xfrm>
          <a:prstGeom prst="rect">
            <a:avLst/>
          </a:prstGeom>
          <a:noFill/>
        </p:spPr>
        <p:txBody>
          <a:bodyPr wrap="square" rtlCol="0">
            <a:spAutoFit/>
          </a:bodyPr>
          <a:lstStyle/>
          <a:p>
            <a:pPr algn="ctr"/>
            <a:r>
              <a:rPr lang="es-ES" b="1" dirty="0" smtClean="0">
                <a:solidFill>
                  <a:srgbClr val="FFC000"/>
                </a:solidFill>
                <a:latin typeface="Tahoma" panose="020B0604030504040204" pitchFamily="34" charset="0"/>
                <a:ea typeface="Tahoma" panose="020B0604030504040204" pitchFamily="34" charset="0"/>
                <a:cs typeface="Tahoma" panose="020B0604030504040204" pitchFamily="34" charset="0"/>
              </a:rPr>
              <a:t>CHARLA DE INICIACIÓN</a:t>
            </a:r>
            <a:endParaRPr lang="en-US" b="1" dirty="0">
              <a:solidFill>
                <a:srgbClr val="FFC000"/>
              </a:solidFill>
              <a:latin typeface="Tahoma" panose="020B0604030504040204" pitchFamily="34" charset="0"/>
              <a:ea typeface="Tahoma" panose="020B0604030504040204" pitchFamily="34" charset="0"/>
              <a:cs typeface="Tahoma" panose="020B0604030504040204" pitchFamily="34" charset="0"/>
            </a:endParaRPr>
          </a:p>
        </p:txBody>
      </p:sp>
      <p:pic>
        <p:nvPicPr>
          <p:cNvPr id="4098" name="Picture 2" descr="D:\03 Soporte Audiovisual Fotos\01 14 Julio Encuentro Cientifico I\Resolucion baja\DSC_0044.JPG"/>
          <p:cNvPicPr>
            <a:picLocks noChangeAspect="1" noChangeArrowheads="1"/>
          </p:cNvPicPr>
          <p:nvPr/>
        </p:nvPicPr>
        <p:blipFill rotWithShape="1">
          <a:blip r:embed="rId2">
            <a:extLst>
              <a:ext uri="{28A0092B-C50C-407E-A947-70E740481C1C}">
                <a14:useLocalDpi xmlns:a14="http://schemas.microsoft.com/office/drawing/2010/main" val="0"/>
              </a:ext>
            </a:extLst>
          </a:blip>
          <a:srcRect t="4270" r="3122" b="4699"/>
          <a:stretch/>
        </p:blipFill>
        <p:spPr bwMode="auto">
          <a:xfrm>
            <a:off x="-36512" y="0"/>
            <a:ext cx="9180512" cy="5750081"/>
          </a:xfrm>
          <a:prstGeom prst="rect">
            <a:avLst/>
          </a:prstGeom>
          <a:noFill/>
          <a:extLst>
            <a:ext uri="{909E8E84-426E-40DD-AFC4-6F175D3DCCD1}">
              <a14:hiddenFill xmlns:a14="http://schemas.microsoft.com/office/drawing/2010/main">
                <a:solidFill>
                  <a:srgbClr val="FFFFFF"/>
                </a:solidFill>
              </a14:hiddenFill>
            </a:ext>
          </a:extLst>
        </p:spPr>
      </p:pic>
      <p:sp>
        <p:nvSpPr>
          <p:cNvPr id="9" name="8 CuadroTexto"/>
          <p:cNvSpPr txBox="1"/>
          <p:nvPr/>
        </p:nvSpPr>
        <p:spPr>
          <a:xfrm>
            <a:off x="1907704" y="6064258"/>
            <a:ext cx="7236296" cy="492443"/>
          </a:xfrm>
          <a:prstGeom prst="rect">
            <a:avLst/>
          </a:prstGeom>
          <a:noFill/>
        </p:spPr>
        <p:txBody>
          <a:bodyPr wrap="square" rtlCol="0" anchor="ctr">
            <a:spAutoFit/>
          </a:bodyPr>
          <a:lstStyle/>
          <a:p>
            <a:pPr algn="ctr"/>
            <a:r>
              <a:rPr lang="es-ES" sz="2600" b="1" spc="50" dirty="0" smtClean="0">
                <a:ln w="13500">
                  <a:solidFill>
                    <a:srgbClr val="FF0000">
                      <a:alpha val="6500"/>
                    </a:srgbClr>
                  </a:solidFill>
                  <a:prstDash val="solid"/>
                </a:ln>
                <a:solidFill>
                  <a:schemeClr val="bg1">
                    <a:alpha val="95000"/>
                  </a:schemeClr>
                </a:solidFill>
                <a:effectLst>
                  <a:innerShdw blurRad="50900" dist="38500" dir="13500000">
                    <a:srgbClr val="000000">
                      <a:alpha val="60000"/>
                    </a:srgbClr>
                  </a:innerShdw>
                </a:effectLst>
                <a:latin typeface="Calibri (Títulos)"/>
                <a:ea typeface="Tahoma" panose="020B0604030504040204" pitchFamily="34" charset="0"/>
                <a:cs typeface="Tahoma" panose="020B0604030504040204" pitchFamily="34" charset="0"/>
              </a:rPr>
              <a:t>  Mi primer encuentro con un científico (I) </a:t>
            </a:r>
          </a:p>
        </p:txBody>
      </p:sp>
      <p:sp>
        <p:nvSpPr>
          <p:cNvPr id="12" name="11 CuadroTexto"/>
          <p:cNvSpPr txBox="1"/>
          <p:nvPr/>
        </p:nvSpPr>
        <p:spPr>
          <a:xfrm>
            <a:off x="6588224" y="260648"/>
            <a:ext cx="2376264" cy="707886"/>
          </a:xfrm>
          <a:prstGeom prst="rect">
            <a:avLst/>
          </a:prstGeom>
          <a:noFill/>
        </p:spPr>
        <p:txBody>
          <a:bodyPr wrap="square" rtlCol="0">
            <a:spAutoFit/>
          </a:bodyPr>
          <a:lstStyle/>
          <a:p>
            <a:r>
              <a:rPr lang="es-ES" sz="1000" i="1" dirty="0" smtClean="0">
                <a:latin typeface="+mj-lt"/>
                <a:ea typeface="Tahoma" panose="020B0604030504040204" pitchFamily="34" charset="0"/>
                <a:cs typeface="Tahoma" panose="020B0604030504040204" pitchFamily="34" charset="0"/>
              </a:rPr>
              <a:t>Profesor Dr. Juan Carlos </a:t>
            </a:r>
            <a:r>
              <a:rPr lang="es-ES" sz="1000" i="1" dirty="0" err="1" smtClean="0">
                <a:latin typeface="+mj-lt"/>
                <a:ea typeface="Tahoma" panose="020B0604030504040204" pitchFamily="34" charset="0"/>
                <a:cs typeface="Tahoma" panose="020B0604030504040204" pitchFamily="34" charset="0"/>
              </a:rPr>
              <a:t>Rolón</a:t>
            </a:r>
            <a:r>
              <a:rPr lang="es-ES" sz="1000" i="1" dirty="0" smtClean="0">
                <a:latin typeface="+mj-lt"/>
                <a:ea typeface="Tahoma" panose="020B0604030504040204" pitchFamily="34" charset="0"/>
                <a:cs typeface="Tahoma" panose="020B0604030504040204" pitchFamily="34" charset="0"/>
              </a:rPr>
              <a:t> Gadea</a:t>
            </a:r>
          </a:p>
          <a:p>
            <a:r>
              <a:rPr lang="es-ES" sz="1000" b="1" dirty="0" smtClean="0">
                <a:latin typeface="+mj-lt"/>
                <a:ea typeface="Tahoma" panose="020B0604030504040204" pitchFamily="34" charset="0"/>
                <a:cs typeface="Tahoma" panose="020B0604030504040204" pitchFamily="34" charset="0"/>
              </a:rPr>
              <a:t>Director de Investigación</a:t>
            </a:r>
          </a:p>
          <a:p>
            <a:r>
              <a:rPr lang="es-ES" sz="1000" dirty="0" smtClean="0">
                <a:latin typeface="+mj-lt"/>
                <a:ea typeface="Tahoma" panose="020B0604030504040204" pitchFamily="34" charset="0"/>
                <a:cs typeface="Tahoma" panose="020B0604030504040204" pitchFamily="34" charset="0"/>
              </a:rPr>
              <a:t>Facultad de Ingeniería </a:t>
            </a:r>
          </a:p>
          <a:p>
            <a:r>
              <a:rPr lang="es-ES" sz="1000" dirty="0" smtClean="0">
                <a:latin typeface="+mj-lt"/>
                <a:ea typeface="Tahoma" panose="020B0604030504040204" pitchFamily="34" charset="0"/>
                <a:cs typeface="Tahoma" panose="020B0604030504040204" pitchFamily="34" charset="0"/>
              </a:rPr>
              <a:t>Universidad Nacional de Asunción (UNA)</a:t>
            </a:r>
          </a:p>
        </p:txBody>
      </p:sp>
    </p:spTree>
    <p:extLst>
      <p:ext uri="{BB962C8B-B14F-4D97-AF65-F5344CB8AC3E}">
        <p14:creationId xmlns:p14="http://schemas.microsoft.com/office/powerpoint/2010/main" val="14499186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03 Soporte Audiovisual Fotos\01 14 Julio Encuentro Cientifico I\Resolucion baja\DSC_0065.JPG"/>
          <p:cNvPicPr>
            <a:picLocks noChangeAspect="1" noChangeArrowheads="1"/>
          </p:cNvPicPr>
          <p:nvPr/>
        </p:nvPicPr>
        <p:blipFill rotWithShape="1">
          <a:blip r:embed="rId2">
            <a:extLst>
              <a:ext uri="{28A0092B-C50C-407E-A947-70E740481C1C}">
                <a14:useLocalDpi xmlns:a14="http://schemas.microsoft.com/office/drawing/2010/main" val="0"/>
              </a:ext>
            </a:extLst>
          </a:blip>
          <a:srcRect t="2790"/>
          <a:stretch/>
        </p:blipFill>
        <p:spPr bwMode="auto">
          <a:xfrm>
            <a:off x="19039" y="0"/>
            <a:ext cx="9216709" cy="5972169"/>
          </a:xfrm>
          <a:prstGeom prst="rect">
            <a:avLst/>
          </a:prstGeom>
          <a:noFill/>
          <a:extLst>
            <a:ext uri="{909E8E84-426E-40DD-AFC4-6F175D3DCCD1}">
              <a14:hiddenFill xmlns:a14="http://schemas.microsoft.com/office/drawing/2010/main">
                <a:solidFill>
                  <a:srgbClr val="FFFFFF"/>
                </a:solidFill>
              </a14:hiddenFill>
            </a:ext>
          </a:extLst>
        </p:spPr>
      </p:pic>
      <p:sp>
        <p:nvSpPr>
          <p:cNvPr id="8" name="7 CuadroTexto"/>
          <p:cNvSpPr txBox="1"/>
          <p:nvPr/>
        </p:nvSpPr>
        <p:spPr>
          <a:xfrm>
            <a:off x="5652120" y="260648"/>
            <a:ext cx="3511620" cy="400110"/>
          </a:xfrm>
          <a:prstGeom prst="rect">
            <a:avLst/>
          </a:prstGeom>
          <a:noFill/>
        </p:spPr>
        <p:txBody>
          <a:bodyPr wrap="square" rtlCol="0">
            <a:spAutoFit/>
          </a:bodyPr>
          <a:lstStyle/>
          <a:p>
            <a:r>
              <a:rPr lang="es-ES" sz="1000" i="1" dirty="0" smtClean="0">
                <a:latin typeface="+mj-lt"/>
                <a:ea typeface="Tahoma" panose="020B0604030504040204" pitchFamily="34" charset="0"/>
                <a:cs typeface="Tahoma" panose="020B0604030504040204" pitchFamily="34" charset="0"/>
              </a:rPr>
              <a:t>Ing. </a:t>
            </a:r>
            <a:r>
              <a:rPr lang="es-ES" sz="1000" i="1" dirty="0" err="1" smtClean="0">
                <a:latin typeface="+mj-lt"/>
                <a:ea typeface="Tahoma" panose="020B0604030504040204" pitchFamily="34" charset="0"/>
                <a:cs typeface="Tahoma" panose="020B0604030504040204" pitchFamily="34" charset="0"/>
              </a:rPr>
              <a:t>Adan</a:t>
            </a:r>
            <a:r>
              <a:rPr lang="es-ES" sz="1000" i="1" dirty="0" smtClean="0">
                <a:latin typeface="+mj-lt"/>
                <a:ea typeface="Tahoma" panose="020B0604030504040204" pitchFamily="34" charset="0"/>
                <a:cs typeface="Tahoma" panose="020B0604030504040204" pitchFamily="34" charset="0"/>
              </a:rPr>
              <a:t> Morel Fernández</a:t>
            </a:r>
          </a:p>
          <a:p>
            <a:r>
              <a:rPr lang="es-ES" sz="1000" b="1" dirty="0" smtClean="0">
                <a:latin typeface="+mj-lt"/>
                <a:ea typeface="Tahoma" panose="020B0604030504040204" pitchFamily="34" charset="0"/>
                <a:cs typeface="Tahoma" panose="020B0604030504040204" pitchFamily="34" charset="0"/>
              </a:rPr>
              <a:t>Premio Mercosur de Ciencia y Tecnología 2014</a:t>
            </a:r>
          </a:p>
        </p:txBody>
      </p:sp>
      <p:sp>
        <p:nvSpPr>
          <p:cNvPr id="9" name="8 Rectángulo"/>
          <p:cNvSpPr/>
          <p:nvPr/>
        </p:nvSpPr>
        <p:spPr>
          <a:xfrm>
            <a:off x="1" y="5517232"/>
            <a:ext cx="9143999" cy="134076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10 CuadroTexto"/>
          <p:cNvSpPr txBox="1"/>
          <p:nvPr/>
        </p:nvSpPr>
        <p:spPr>
          <a:xfrm>
            <a:off x="0" y="5805264"/>
            <a:ext cx="2541984" cy="646331"/>
          </a:xfrm>
          <a:prstGeom prst="rect">
            <a:avLst/>
          </a:prstGeom>
          <a:noFill/>
        </p:spPr>
        <p:txBody>
          <a:bodyPr wrap="square" rtlCol="0">
            <a:spAutoFit/>
          </a:bodyPr>
          <a:lstStyle/>
          <a:p>
            <a:pPr algn="ctr"/>
            <a:r>
              <a:rPr lang="es-ES" b="1" dirty="0" smtClean="0">
                <a:solidFill>
                  <a:srgbClr val="FFC000"/>
                </a:solidFill>
                <a:latin typeface="Tahoma" panose="020B0604030504040204" pitchFamily="34" charset="0"/>
                <a:ea typeface="Tahoma" panose="020B0604030504040204" pitchFamily="34" charset="0"/>
                <a:cs typeface="Tahoma" panose="020B0604030504040204" pitchFamily="34" charset="0"/>
              </a:rPr>
              <a:t>CHARLA DE INICIACIÓN</a:t>
            </a:r>
            <a:endParaRPr lang="en-US" b="1" dirty="0">
              <a:solidFill>
                <a:srgbClr val="FFC000"/>
              </a:solidFill>
              <a:latin typeface="Tahoma" panose="020B0604030504040204" pitchFamily="34" charset="0"/>
              <a:ea typeface="Tahoma" panose="020B0604030504040204" pitchFamily="34" charset="0"/>
              <a:cs typeface="Tahoma" panose="020B0604030504040204" pitchFamily="34" charset="0"/>
            </a:endParaRPr>
          </a:p>
        </p:txBody>
      </p:sp>
      <p:sp>
        <p:nvSpPr>
          <p:cNvPr id="12" name="11 CuadroTexto"/>
          <p:cNvSpPr txBox="1"/>
          <p:nvPr/>
        </p:nvSpPr>
        <p:spPr>
          <a:xfrm>
            <a:off x="1907704" y="5895562"/>
            <a:ext cx="7236296" cy="492443"/>
          </a:xfrm>
          <a:prstGeom prst="rect">
            <a:avLst/>
          </a:prstGeom>
          <a:noFill/>
        </p:spPr>
        <p:txBody>
          <a:bodyPr wrap="square" rtlCol="0" anchor="ctr">
            <a:spAutoFit/>
          </a:bodyPr>
          <a:lstStyle/>
          <a:p>
            <a:pPr algn="ctr"/>
            <a:r>
              <a:rPr lang="es-ES" sz="2600" b="1" spc="50" dirty="0" smtClean="0">
                <a:ln w="13500">
                  <a:solidFill>
                    <a:srgbClr val="FF0000">
                      <a:alpha val="6500"/>
                    </a:srgbClr>
                  </a:solidFill>
                  <a:prstDash val="solid"/>
                </a:ln>
                <a:solidFill>
                  <a:schemeClr val="bg1">
                    <a:alpha val="95000"/>
                  </a:schemeClr>
                </a:solidFill>
                <a:effectLst>
                  <a:innerShdw blurRad="50900" dist="38500" dir="13500000">
                    <a:srgbClr val="000000">
                      <a:alpha val="60000"/>
                    </a:srgbClr>
                  </a:innerShdw>
                </a:effectLst>
                <a:latin typeface="Calibri (Títulos)"/>
                <a:ea typeface="Tahoma" panose="020B0604030504040204" pitchFamily="34" charset="0"/>
                <a:cs typeface="Tahoma" panose="020B0604030504040204" pitchFamily="34" charset="0"/>
              </a:rPr>
              <a:t>  Mi primer encuentro con un científico (I) </a:t>
            </a:r>
          </a:p>
        </p:txBody>
      </p:sp>
    </p:spTree>
    <p:extLst>
      <p:ext uri="{BB962C8B-B14F-4D97-AF65-F5344CB8AC3E}">
        <p14:creationId xmlns:p14="http://schemas.microsoft.com/office/powerpoint/2010/main" val="26841396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D:\03 Soporte Audiovisual Fotos\01 14 Julio Encuentro Cientifico I\Resolucion baja\DSC_0074.JPG"/>
          <p:cNvPicPr>
            <a:picLocks noChangeAspect="1" noChangeArrowheads="1"/>
          </p:cNvPicPr>
          <p:nvPr/>
        </p:nvPicPr>
        <p:blipFill rotWithShape="1">
          <a:blip r:embed="rId2">
            <a:extLst>
              <a:ext uri="{28A0092B-C50C-407E-A947-70E740481C1C}">
                <a14:useLocalDpi xmlns:a14="http://schemas.microsoft.com/office/drawing/2010/main" val="0"/>
              </a:ext>
            </a:extLst>
          </a:blip>
          <a:srcRect t="6341"/>
          <a:stretch/>
        </p:blipFill>
        <p:spPr bwMode="auto">
          <a:xfrm>
            <a:off x="-1" y="0"/>
            <a:ext cx="9166985" cy="5723001"/>
          </a:xfrm>
          <a:prstGeom prst="rect">
            <a:avLst/>
          </a:prstGeom>
          <a:noFill/>
          <a:extLst>
            <a:ext uri="{909E8E84-426E-40DD-AFC4-6F175D3DCCD1}">
              <a14:hiddenFill xmlns:a14="http://schemas.microsoft.com/office/drawing/2010/main">
                <a:solidFill>
                  <a:srgbClr val="FFFFFF"/>
                </a:solidFill>
              </a14:hiddenFill>
            </a:ext>
          </a:extLst>
        </p:spPr>
      </p:pic>
      <p:sp>
        <p:nvSpPr>
          <p:cNvPr id="7" name="6 Rectángulo"/>
          <p:cNvSpPr/>
          <p:nvPr/>
        </p:nvSpPr>
        <p:spPr>
          <a:xfrm>
            <a:off x="1" y="5517232"/>
            <a:ext cx="9143999" cy="134076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7 CuadroTexto"/>
          <p:cNvSpPr txBox="1"/>
          <p:nvPr/>
        </p:nvSpPr>
        <p:spPr>
          <a:xfrm>
            <a:off x="0" y="5805264"/>
            <a:ext cx="2541984" cy="646331"/>
          </a:xfrm>
          <a:prstGeom prst="rect">
            <a:avLst/>
          </a:prstGeom>
          <a:noFill/>
        </p:spPr>
        <p:txBody>
          <a:bodyPr wrap="square" rtlCol="0">
            <a:spAutoFit/>
          </a:bodyPr>
          <a:lstStyle/>
          <a:p>
            <a:pPr algn="ctr"/>
            <a:r>
              <a:rPr lang="es-ES" b="1" dirty="0" smtClean="0">
                <a:solidFill>
                  <a:srgbClr val="FFC000"/>
                </a:solidFill>
                <a:latin typeface="Tahoma" panose="020B0604030504040204" pitchFamily="34" charset="0"/>
                <a:ea typeface="Tahoma" panose="020B0604030504040204" pitchFamily="34" charset="0"/>
                <a:cs typeface="Tahoma" panose="020B0604030504040204" pitchFamily="34" charset="0"/>
              </a:rPr>
              <a:t>CHARLA DE INICIACIÓN</a:t>
            </a:r>
            <a:endParaRPr lang="en-US" b="1" dirty="0">
              <a:solidFill>
                <a:srgbClr val="FFC000"/>
              </a:solidFill>
              <a:latin typeface="Tahoma" panose="020B0604030504040204" pitchFamily="34" charset="0"/>
              <a:ea typeface="Tahoma" panose="020B0604030504040204" pitchFamily="34" charset="0"/>
              <a:cs typeface="Tahoma" panose="020B0604030504040204" pitchFamily="34" charset="0"/>
            </a:endParaRPr>
          </a:p>
        </p:txBody>
      </p:sp>
      <p:sp>
        <p:nvSpPr>
          <p:cNvPr id="9" name="8 CuadroTexto"/>
          <p:cNvSpPr txBox="1"/>
          <p:nvPr/>
        </p:nvSpPr>
        <p:spPr>
          <a:xfrm>
            <a:off x="1907704" y="5895562"/>
            <a:ext cx="7236296" cy="492443"/>
          </a:xfrm>
          <a:prstGeom prst="rect">
            <a:avLst/>
          </a:prstGeom>
          <a:noFill/>
        </p:spPr>
        <p:txBody>
          <a:bodyPr wrap="square" rtlCol="0" anchor="ctr">
            <a:spAutoFit/>
          </a:bodyPr>
          <a:lstStyle/>
          <a:p>
            <a:pPr algn="ctr"/>
            <a:r>
              <a:rPr lang="es-ES" sz="2600" b="1" spc="50" dirty="0" smtClean="0">
                <a:ln w="13500">
                  <a:solidFill>
                    <a:srgbClr val="FF0000">
                      <a:alpha val="6500"/>
                    </a:srgbClr>
                  </a:solidFill>
                  <a:prstDash val="solid"/>
                </a:ln>
                <a:solidFill>
                  <a:schemeClr val="bg1">
                    <a:alpha val="95000"/>
                  </a:schemeClr>
                </a:solidFill>
                <a:effectLst>
                  <a:innerShdw blurRad="50900" dist="38500" dir="13500000">
                    <a:srgbClr val="000000">
                      <a:alpha val="60000"/>
                    </a:srgbClr>
                  </a:innerShdw>
                </a:effectLst>
                <a:latin typeface="Calibri (Títulos)"/>
                <a:ea typeface="Tahoma" panose="020B0604030504040204" pitchFamily="34" charset="0"/>
                <a:cs typeface="Tahoma" panose="020B0604030504040204" pitchFamily="34" charset="0"/>
              </a:rPr>
              <a:t>  Mi primer encuentro con un científico I </a:t>
            </a:r>
          </a:p>
        </p:txBody>
      </p:sp>
    </p:spTree>
    <p:extLst>
      <p:ext uri="{BB962C8B-B14F-4D97-AF65-F5344CB8AC3E}">
        <p14:creationId xmlns:p14="http://schemas.microsoft.com/office/powerpoint/2010/main" val="298462821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Resultado de imagen para conacyt+Exp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194" name="Picture 2" descr="D:\03 Soporte Audiovisual Fotos\03 18 Julio Encuentro Cientifico II\Baja\DSC_0053.JPG"/>
          <p:cNvPicPr>
            <a:picLocks noChangeAspect="1" noChangeArrowheads="1"/>
          </p:cNvPicPr>
          <p:nvPr/>
        </p:nvPicPr>
        <p:blipFill rotWithShape="1">
          <a:blip r:embed="rId2">
            <a:extLst>
              <a:ext uri="{28A0092B-C50C-407E-A947-70E740481C1C}">
                <a14:useLocalDpi xmlns:a14="http://schemas.microsoft.com/office/drawing/2010/main" val="0"/>
              </a:ext>
            </a:extLst>
          </a:blip>
          <a:srcRect t="6963"/>
          <a:stretch/>
        </p:blipFill>
        <p:spPr bwMode="auto">
          <a:xfrm>
            <a:off x="16376" y="-3864"/>
            <a:ext cx="9124462" cy="5661695"/>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nvSpPr>
        <p:spPr>
          <a:xfrm>
            <a:off x="1" y="5517232"/>
            <a:ext cx="9143999" cy="134076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5 CuadroTexto"/>
          <p:cNvSpPr txBox="1"/>
          <p:nvPr/>
        </p:nvSpPr>
        <p:spPr>
          <a:xfrm>
            <a:off x="0" y="5805264"/>
            <a:ext cx="2541984" cy="646331"/>
          </a:xfrm>
          <a:prstGeom prst="rect">
            <a:avLst/>
          </a:prstGeom>
          <a:noFill/>
        </p:spPr>
        <p:txBody>
          <a:bodyPr wrap="square" rtlCol="0">
            <a:spAutoFit/>
          </a:bodyPr>
          <a:lstStyle/>
          <a:p>
            <a:pPr algn="ctr"/>
            <a:r>
              <a:rPr lang="es-ES" b="1" dirty="0" smtClean="0">
                <a:solidFill>
                  <a:srgbClr val="FFC000"/>
                </a:solidFill>
                <a:latin typeface="Tahoma" panose="020B0604030504040204" pitchFamily="34" charset="0"/>
                <a:ea typeface="Tahoma" panose="020B0604030504040204" pitchFamily="34" charset="0"/>
                <a:cs typeface="Tahoma" panose="020B0604030504040204" pitchFamily="34" charset="0"/>
              </a:rPr>
              <a:t>CHARLA DE INICIACIÓN</a:t>
            </a:r>
            <a:endParaRPr lang="en-US" b="1" dirty="0">
              <a:solidFill>
                <a:srgbClr val="FFC000"/>
              </a:solidFill>
              <a:latin typeface="Tahoma" panose="020B0604030504040204" pitchFamily="34" charset="0"/>
              <a:ea typeface="Tahoma" panose="020B0604030504040204" pitchFamily="34" charset="0"/>
              <a:cs typeface="Tahoma" panose="020B0604030504040204" pitchFamily="34" charset="0"/>
            </a:endParaRPr>
          </a:p>
        </p:txBody>
      </p:sp>
      <p:sp>
        <p:nvSpPr>
          <p:cNvPr id="7" name="6 CuadroTexto"/>
          <p:cNvSpPr txBox="1"/>
          <p:nvPr/>
        </p:nvSpPr>
        <p:spPr>
          <a:xfrm>
            <a:off x="1907704" y="5895562"/>
            <a:ext cx="7236296" cy="492443"/>
          </a:xfrm>
          <a:prstGeom prst="rect">
            <a:avLst/>
          </a:prstGeom>
          <a:noFill/>
        </p:spPr>
        <p:txBody>
          <a:bodyPr wrap="square" rtlCol="0" anchor="ctr">
            <a:spAutoFit/>
          </a:bodyPr>
          <a:lstStyle/>
          <a:p>
            <a:pPr algn="ctr"/>
            <a:r>
              <a:rPr lang="es-ES" sz="2600" b="1" spc="50" dirty="0" smtClean="0">
                <a:ln w="13500">
                  <a:solidFill>
                    <a:srgbClr val="FF0000">
                      <a:alpha val="6500"/>
                    </a:srgbClr>
                  </a:solidFill>
                  <a:prstDash val="solid"/>
                </a:ln>
                <a:solidFill>
                  <a:schemeClr val="bg1">
                    <a:alpha val="95000"/>
                  </a:schemeClr>
                </a:solidFill>
                <a:effectLst>
                  <a:innerShdw blurRad="50900" dist="38500" dir="13500000">
                    <a:srgbClr val="000000">
                      <a:alpha val="60000"/>
                    </a:srgbClr>
                  </a:innerShdw>
                </a:effectLst>
                <a:latin typeface="Calibri (Títulos)"/>
                <a:ea typeface="Tahoma" panose="020B0604030504040204" pitchFamily="34" charset="0"/>
                <a:cs typeface="Tahoma" panose="020B0604030504040204" pitchFamily="34" charset="0"/>
              </a:rPr>
              <a:t>  Mi primer encuentro con un científico II</a:t>
            </a:r>
          </a:p>
        </p:txBody>
      </p:sp>
      <p:sp>
        <p:nvSpPr>
          <p:cNvPr id="9" name="8 CuadroTexto"/>
          <p:cNvSpPr txBox="1"/>
          <p:nvPr/>
        </p:nvSpPr>
        <p:spPr>
          <a:xfrm>
            <a:off x="6876256" y="3717032"/>
            <a:ext cx="2448272" cy="861774"/>
          </a:xfrm>
          <a:prstGeom prst="rect">
            <a:avLst/>
          </a:prstGeom>
          <a:noFill/>
        </p:spPr>
        <p:txBody>
          <a:bodyPr wrap="square" rtlCol="0">
            <a:spAutoFit/>
          </a:bodyPr>
          <a:lstStyle/>
          <a:p>
            <a:r>
              <a:rPr lang="es-ES" sz="1000" i="1" dirty="0" smtClean="0">
                <a:latin typeface="+mj-lt"/>
                <a:ea typeface="Tahoma" panose="020B0604030504040204" pitchFamily="34" charset="0"/>
                <a:cs typeface="Tahoma" panose="020B0604030504040204" pitchFamily="34" charset="0"/>
              </a:rPr>
              <a:t>PhD. </a:t>
            </a:r>
            <a:r>
              <a:rPr lang="es-ES" sz="1000" i="1" dirty="0" err="1" smtClean="0">
                <a:latin typeface="+mj-lt"/>
                <a:ea typeface="Tahoma" panose="020B0604030504040204" pitchFamily="34" charset="0"/>
                <a:cs typeface="Tahoma" panose="020B0604030504040204" pitchFamily="34" charset="0"/>
              </a:rPr>
              <a:t>Derrick</a:t>
            </a:r>
            <a:r>
              <a:rPr lang="es-ES" sz="1000" i="1" dirty="0" smtClean="0">
                <a:latin typeface="+mj-lt"/>
                <a:ea typeface="Tahoma" panose="020B0604030504040204" pitchFamily="34" charset="0"/>
                <a:cs typeface="Tahoma" panose="020B0604030504040204" pitchFamily="34" charset="0"/>
              </a:rPr>
              <a:t> </a:t>
            </a:r>
            <a:r>
              <a:rPr lang="es-ES" sz="1000" i="1" dirty="0" err="1" smtClean="0">
                <a:latin typeface="+mj-lt"/>
                <a:ea typeface="Tahoma" panose="020B0604030504040204" pitchFamily="34" charset="0"/>
                <a:cs typeface="Tahoma" panose="020B0604030504040204" pitchFamily="34" charset="0"/>
              </a:rPr>
              <a:t>Pits</a:t>
            </a:r>
            <a:r>
              <a:rPr lang="es-ES" sz="1000" i="1" dirty="0" smtClean="0">
                <a:latin typeface="+mj-lt"/>
                <a:ea typeface="Tahoma" panose="020B0604030504040204" pitchFamily="34" charset="0"/>
                <a:cs typeface="Tahoma" panose="020B0604030504040204" pitchFamily="34" charset="0"/>
              </a:rPr>
              <a:t>. </a:t>
            </a:r>
          </a:p>
          <a:p>
            <a:r>
              <a:rPr lang="es-ES" sz="1000" b="1" dirty="0">
                <a:ea typeface="Tahoma" panose="020B0604030504040204" pitchFamily="34" charset="0"/>
                <a:cs typeface="Tahoma" panose="020B0604030504040204" pitchFamily="34" charset="0"/>
              </a:rPr>
              <a:t>Embajador de Astrobiología de la NASA.</a:t>
            </a:r>
          </a:p>
          <a:p>
            <a:r>
              <a:rPr lang="es-ES" sz="1000" dirty="0" smtClean="0">
                <a:latin typeface="+mj-lt"/>
                <a:ea typeface="Tahoma" panose="020B0604030504040204" pitchFamily="34" charset="0"/>
                <a:cs typeface="Tahoma" panose="020B0604030504040204" pitchFamily="34" charset="0"/>
              </a:rPr>
              <a:t>Astrónomo y Divulgador.</a:t>
            </a:r>
          </a:p>
          <a:p>
            <a:r>
              <a:rPr lang="es-ES" sz="1000" dirty="0" smtClean="0">
                <a:latin typeface="+mj-lt"/>
                <a:ea typeface="Tahoma" panose="020B0604030504040204" pitchFamily="34" charset="0"/>
                <a:cs typeface="Tahoma" panose="020B0604030504040204" pitchFamily="34" charset="0"/>
              </a:rPr>
              <a:t>Instituto Franklin,</a:t>
            </a:r>
          </a:p>
          <a:p>
            <a:r>
              <a:rPr lang="es-ES" sz="1000" dirty="0" smtClean="0">
                <a:latin typeface="+mj-lt"/>
                <a:ea typeface="Tahoma" panose="020B0604030504040204" pitchFamily="34" charset="0"/>
                <a:cs typeface="Tahoma" panose="020B0604030504040204" pitchFamily="34" charset="0"/>
              </a:rPr>
              <a:t>Filadelfia, EE.UU.</a:t>
            </a:r>
          </a:p>
        </p:txBody>
      </p:sp>
      <p:sp>
        <p:nvSpPr>
          <p:cNvPr id="3" name="2 Rectángulo"/>
          <p:cNvSpPr/>
          <p:nvPr/>
        </p:nvSpPr>
        <p:spPr>
          <a:xfrm>
            <a:off x="982960" y="4653136"/>
            <a:ext cx="1932856" cy="861774"/>
          </a:xfrm>
          <a:prstGeom prst="rect">
            <a:avLst/>
          </a:prstGeom>
        </p:spPr>
        <p:txBody>
          <a:bodyPr wrap="square">
            <a:spAutoFit/>
          </a:bodyPr>
          <a:lstStyle/>
          <a:p>
            <a:r>
              <a:rPr lang="en-US" sz="1000" i="1" dirty="0" smtClean="0"/>
              <a:t>PhD. Frederic </a:t>
            </a:r>
            <a:r>
              <a:rPr lang="en-US" sz="1000" i="1" dirty="0" err="1" smtClean="0"/>
              <a:t>Bertley</a:t>
            </a:r>
            <a:r>
              <a:rPr lang="en-US" sz="1000" i="1" dirty="0" smtClean="0"/>
              <a:t>.</a:t>
            </a:r>
          </a:p>
          <a:p>
            <a:r>
              <a:rPr lang="es-ES" sz="1000" b="1" dirty="0" smtClean="0">
                <a:ea typeface="Tahoma" panose="020B0604030504040204" pitchFamily="34" charset="0"/>
                <a:cs typeface="Tahoma" panose="020B0604030504040204" pitchFamily="34" charset="0"/>
              </a:rPr>
              <a:t>Vicepresidente </a:t>
            </a:r>
            <a:r>
              <a:rPr lang="es-ES" sz="1000" b="1" dirty="0">
                <a:ea typeface="Tahoma" panose="020B0604030504040204" pitchFamily="34" charset="0"/>
                <a:cs typeface="Tahoma" panose="020B0604030504040204" pitchFamily="34" charset="0"/>
              </a:rPr>
              <a:t>del Centro </a:t>
            </a:r>
            <a:endParaRPr lang="es-ES" sz="1000" b="1" dirty="0" smtClean="0">
              <a:ea typeface="Tahoma" panose="020B0604030504040204" pitchFamily="34" charset="0"/>
              <a:cs typeface="Tahoma" panose="020B0604030504040204" pitchFamily="34" charset="0"/>
            </a:endParaRPr>
          </a:p>
          <a:p>
            <a:r>
              <a:rPr lang="es-ES" sz="1000" b="1" dirty="0" smtClean="0">
                <a:ea typeface="Tahoma" panose="020B0604030504040204" pitchFamily="34" charset="0"/>
                <a:cs typeface="Tahoma" panose="020B0604030504040204" pitchFamily="34" charset="0"/>
              </a:rPr>
              <a:t>de </a:t>
            </a:r>
            <a:r>
              <a:rPr lang="es-ES" sz="1000" b="1" dirty="0">
                <a:ea typeface="Tahoma" panose="020B0604030504040204" pitchFamily="34" charset="0"/>
                <a:cs typeface="Tahoma" panose="020B0604030504040204" pitchFamily="34" charset="0"/>
              </a:rPr>
              <a:t>Ciencia e Innovación</a:t>
            </a:r>
          </a:p>
          <a:p>
            <a:r>
              <a:rPr lang="es-ES" sz="1000" dirty="0" smtClean="0">
                <a:ea typeface="Tahoma" panose="020B0604030504040204" pitchFamily="34" charset="0"/>
                <a:cs typeface="Tahoma" panose="020B0604030504040204" pitchFamily="34" charset="0"/>
              </a:rPr>
              <a:t>Instituto </a:t>
            </a:r>
            <a:r>
              <a:rPr lang="es-ES" sz="1000" dirty="0">
                <a:ea typeface="Tahoma" panose="020B0604030504040204" pitchFamily="34" charset="0"/>
                <a:cs typeface="Tahoma" panose="020B0604030504040204" pitchFamily="34" charset="0"/>
              </a:rPr>
              <a:t>Franklin,</a:t>
            </a:r>
          </a:p>
          <a:p>
            <a:r>
              <a:rPr lang="es-ES" sz="1000" dirty="0">
                <a:ea typeface="Tahoma" panose="020B0604030504040204" pitchFamily="34" charset="0"/>
                <a:cs typeface="Tahoma" panose="020B0604030504040204" pitchFamily="34" charset="0"/>
              </a:rPr>
              <a:t>Filadelfia, EE.UU</a:t>
            </a:r>
            <a:r>
              <a:rPr lang="es-ES" sz="1000" dirty="0" smtClean="0">
                <a:ea typeface="Tahoma" panose="020B0604030504040204" pitchFamily="34" charset="0"/>
                <a:cs typeface="Tahoma" panose="020B0604030504040204" pitchFamily="34" charset="0"/>
              </a:rPr>
              <a:t>.</a:t>
            </a:r>
            <a:endParaRPr lang="es-ES" sz="1000" dirty="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8386945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Resultado de imagen para conacyt+Exp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170" name="Picture 2" descr="D:\03 Soporte Audiovisual Fotos\03 18 Julio Encuentro Cientifico II\Baja\DSC_02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2" y="-7075"/>
            <a:ext cx="9146972" cy="6100372"/>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1" y="5517232"/>
            <a:ext cx="9143999" cy="134076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4 CuadroTexto"/>
          <p:cNvSpPr txBox="1"/>
          <p:nvPr/>
        </p:nvSpPr>
        <p:spPr>
          <a:xfrm>
            <a:off x="0" y="5805264"/>
            <a:ext cx="2541984" cy="646331"/>
          </a:xfrm>
          <a:prstGeom prst="rect">
            <a:avLst/>
          </a:prstGeom>
          <a:noFill/>
        </p:spPr>
        <p:txBody>
          <a:bodyPr wrap="square" rtlCol="0">
            <a:spAutoFit/>
          </a:bodyPr>
          <a:lstStyle/>
          <a:p>
            <a:pPr algn="ctr"/>
            <a:r>
              <a:rPr lang="es-ES" b="1" dirty="0" smtClean="0">
                <a:solidFill>
                  <a:srgbClr val="FFC000"/>
                </a:solidFill>
                <a:latin typeface="Tahoma" panose="020B0604030504040204" pitchFamily="34" charset="0"/>
                <a:ea typeface="Tahoma" panose="020B0604030504040204" pitchFamily="34" charset="0"/>
                <a:cs typeface="Tahoma" panose="020B0604030504040204" pitchFamily="34" charset="0"/>
              </a:rPr>
              <a:t>CHARLA DE INICIACIÓN</a:t>
            </a:r>
            <a:endParaRPr lang="en-US" b="1" dirty="0">
              <a:solidFill>
                <a:srgbClr val="FFC000"/>
              </a:solidFill>
              <a:latin typeface="Tahoma" panose="020B0604030504040204" pitchFamily="34" charset="0"/>
              <a:ea typeface="Tahoma" panose="020B0604030504040204" pitchFamily="34" charset="0"/>
              <a:cs typeface="Tahoma" panose="020B0604030504040204" pitchFamily="34" charset="0"/>
            </a:endParaRPr>
          </a:p>
        </p:txBody>
      </p:sp>
      <p:sp>
        <p:nvSpPr>
          <p:cNvPr id="6" name="5 CuadroTexto"/>
          <p:cNvSpPr txBox="1"/>
          <p:nvPr/>
        </p:nvSpPr>
        <p:spPr>
          <a:xfrm>
            <a:off x="1907704" y="5895562"/>
            <a:ext cx="7236296" cy="492443"/>
          </a:xfrm>
          <a:prstGeom prst="rect">
            <a:avLst/>
          </a:prstGeom>
          <a:noFill/>
        </p:spPr>
        <p:txBody>
          <a:bodyPr wrap="square" rtlCol="0" anchor="ctr">
            <a:spAutoFit/>
          </a:bodyPr>
          <a:lstStyle/>
          <a:p>
            <a:pPr algn="ctr"/>
            <a:r>
              <a:rPr lang="es-ES" sz="2600" b="1" spc="50" dirty="0" smtClean="0">
                <a:ln w="13500">
                  <a:solidFill>
                    <a:srgbClr val="FF0000">
                      <a:alpha val="6500"/>
                    </a:srgbClr>
                  </a:solidFill>
                  <a:prstDash val="solid"/>
                </a:ln>
                <a:solidFill>
                  <a:schemeClr val="bg1">
                    <a:alpha val="95000"/>
                  </a:schemeClr>
                </a:solidFill>
                <a:effectLst>
                  <a:innerShdw blurRad="50900" dist="38500" dir="13500000">
                    <a:srgbClr val="000000">
                      <a:alpha val="60000"/>
                    </a:srgbClr>
                  </a:innerShdw>
                </a:effectLst>
                <a:latin typeface="Calibri (Títulos)"/>
                <a:ea typeface="Tahoma" panose="020B0604030504040204" pitchFamily="34" charset="0"/>
                <a:cs typeface="Tahoma" panose="020B0604030504040204" pitchFamily="34" charset="0"/>
              </a:rPr>
              <a:t>  Mi primer encuentro con un científico II</a:t>
            </a:r>
          </a:p>
        </p:txBody>
      </p:sp>
      <p:sp>
        <p:nvSpPr>
          <p:cNvPr id="7" name="6 Rectángulo"/>
          <p:cNvSpPr/>
          <p:nvPr/>
        </p:nvSpPr>
        <p:spPr>
          <a:xfrm>
            <a:off x="5148064" y="980728"/>
            <a:ext cx="2448272" cy="707886"/>
          </a:xfrm>
          <a:prstGeom prst="rect">
            <a:avLst/>
          </a:prstGeom>
        </p:spPr>
        <p:txBody>
          <a:bodyPr wrap="square">
            <a:spAutoFit/>
          </a:bodyPr>
          <a:lstStyle/>
          <a:p>
            <a:r>
              <a:rPr lang="en-US" sz="1000" i="1" dirty="0" smtClean="0"/>
              <a:t>Tara Cox.</a:t>
            </a:r>
          </a:p>
          <a:p>
            <a:r>
              <a:rPr lang="es-ES" sz="1000" b="1" dirty="0" smtClean="0">
                <a:ea typeface="Tahoma" panose="020B0604030504040204" pitchFamily="34" charset="0"/>
                <a:cs typeface="Tahoma" panose="020B0604030504040204" pitchFamily="34" charset="0"/>
              </a:rPr>
              <a:t>Educadora y Antropóloga.</a:t>
            </a:r>
          </a:p>
          <a:p>
            <a:r>
              <a:rPr lang="es-ES" sz="1000" dirty="0" smtClean="0">
                <a:ea typeface="Tahoma" panose="020B0604030504040204" pitchFamily="34" charset="0"/>
                <a:cs typeface="Tahoma" panose="020B0604030504040204" pitchFamily="34" charset="0"/>
              </a:rPr>
              <a:t>Instituto Franklin,</a:t>
            </a:r>
          </a:p>
          <a:p>
            <a:r>
              <a:rPr lang="es-ES" sz="1000" dirty="0" smtClean="0">
                <a:ea typeface="Tahoma" panose="020B0604030504040204" pitchFamily="34" charset="0"/>
                <a:cs typeface="Tahoma" panose="020B0604030504040204" pitchFamily="34" charset="0"/>
              </a:rPr>
              <a:t>Filadelfia</a:t>
            </a:r>
            <a:r>
              <a:rPr lang="es-ES" sz="1000" dirty="0">
                <a:ea typeface="Tahoma" panose="020B0604030504040204" pitchFamily="34" charset="0"/>
                <a:cs typeface="Tahoma" panose="020B0604030504040204" pitchFamily="34" charset="0"/>
              </a:rPr>
              <a:t>, EE.UU</a:t>
            </a:r>
            <a:r>
              <a:rPr lang="es-ES" sz="1000" dirty="0" smtClean="0">
                <a:ea typeface="Tahoma" panose="020B0604030504040204" pitchFamily="34" charset="0"/>
                <a:cs typeface="Tahoma" panose="020B0604030504040204" pitchFamily="34" charset="0"/>
              </a:rPr>
              <a:t>.</a:t>
            </a:r>
            <a:endParaRPr lang="es-ES" sz="1000" dirty="0">
              <a:ea typeface="Tahoma" panose="020B0604030504040204" pitchFamily="34" charset="0"/>
              <a:cs typeface="Tahoma" panose="020B0604030504040204" pitchFamily="34" charset="0"/>
            </a:endParaRPr>
          </a:p>
        </p:txBody>
      </p:sp>
      <p:sp>
        <p:nvSpPr>
          <p:cNvPr id="8" name="7 Rectángulo"/>
          <p:cNvSpPr/>
          <p:nvPr/>
        </p:nvSpPr>
        <p:spPr>
          <a:xfrm>
            <a:off x="3707904" y="714762"/>
            <a:ext cx="1440160" cy="553998"/>
          </a:xfrm>
          <a:prstGeom prst="rect">
            <a:avLst/>
          </a:prstGeom>
        </p:spPr>
        <p:txBody>
          <a:bodyPr wrap="square">
            <a:spAutoFit/>
          </a:bodyPr>
          <a:lstStyle/>
          <a:p>
            <a:r>
              <a:rPr lang="en-US" sz="1000" i="1" dirty="0"/>
              <a:t>Leslie A. Bassett.</a:t>
            </a:r>
            <a:endParaRPr lang="en-US" sz="1000" i="1" dirty="0" smtClean="0"/>
          </a:p>
          <a:p>
            <a:r>
              <a:rPr lang="es-ES" sz="1000" b="1" dirty="0" smtClean="0">
                <a:ea typeface="Tahoma" panose="020B0604030504040204" pitchFamily="34" charset="0"/>
                <a:cs typeface="Tahoma" panose="020B0604030504040204" pitchFamily="34" charset="0"/>
              </a:rPr>
              <a:t>Embajadora de EE.UU. </a:t>
            </a:r>
          </a:p>
          <a:p>
            <a:r>
              <a:rPr lang="es-ES" sz="1000" dirty="0" smtClean="0">
                <a:ea typeface="Tahoma" panose="020B0604030504040204" pitchFamily="34" charset="0"/>
                <a:cs typeface="Tahoma" panose="020B0604030504040204" pitchFamily="34" charset="0"/>
              </a:rPr>
              <a:t>en Paraguay</a:t>
            </a:r>
          </a:p>
        </p:txBody>
      </p:sp>
    </p:spTree>
    <p:extLst>
      <p:ext uri="{BB962C8B-B14F-4D97-AF65-F5344CB8AC3E}">
        <p14:creationId xmlns:p14="http://schemas.microsoft.com/office/powerpoint/2010/main" val="9133667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03 Soporte Audiovisual Fotos\03 18 Julio Encuentro Cientifico II\Baja\DSC_0067.JPG"/>
          <p:cNvPicPr>
            <a:picLocks noChangeAspect="1" noChangeArrowheads="1"/>
          </p:cNvPicPr>
          <p:nvPr/>
        </p:nvPicPr>
        <p:blipFill rotWithShape="1">
          <a:blip r:embed="rId2">
            <a:extLst>
              <a:ext uri="{28A0092B-C50C-407E-A947-70E740481C1C}">
                <a14:useLocalDpi xmlns:a14="http://schemas.microsoft.com/office/drawing/2010/main" val="0"/>
              </a:ext>
            </a:extLst>
          </a:blip>
          <a:srcRect l="12424" t="1627" b="2"/>
          <a:stretch/>
        </p:blipFill>
        <p:spPr bwMode="auto">
          <a:xfrm>
            <a:off x="0" y="7937"/>
            <a:ext cx="9143999" cy="6850063"/>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Resultado de imagen para conacyt+Exp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9 Rectángulo"/>
          <p:cNvSpPr/>
          <p:nvPr/>
        </p:nvSpPr>
        <p:spPr>
          <a:xfrm>
            <a:off x="4067944" y="3832157"/>
            <a:ext cx="2160240" cy="861774"/>
          </a:xfrm>
          <a:prstGeom prst="rect">
            <a:avLst/>
          </a:prstGeom>
        </p:spPr>
        <p:txBody>
          <a:bodyPr wrap="square">
            <a:spAutoFit/>
          </a:bodyPr>
          <a:lstStyle/>
          <a:p>
            <a:r>
              <a:rPr lang="es-ES" sz="1000" i="1" dirty="0" smtClean="0"/>
              <a:t>Prof. Matthew </a:t>
            </a:r>
            <a:r>
              <a:rPr lang="es-ES" sz="1000" i="1" dirty="0"/>
              <a:t>van </a:t>
            </a:r>
            <a:r>
              <a:rPr lang="es-ES" sz="1000" i="1" dirty="0" err="1" smtClean="0"/>
              <a:t>Kouwenberg</a:t>
            </a:r>
            <a:r>
              <a:rPr lang="es-ES" sz="1000" i="1" dirty="0" smtClean="0"/>
              <a:t>. </a:t>
            </a:r>
            <a:r>
              <a:rPr lang="es-ES" sz="1000" b="1" i="1" dirty="0"/>
              <a:t>Educador Superior en </a:t>
            </a:r>
            <a:r>
              <a:rPr lang="es-ES" sz="1000" b="1" i="1" dirty="0" smtClean="0"/>
              <a:t>Ciencia</a:t>
            </a:r>
            <a:r>
              <a:rPr lang="es-ES" sz="1000" b="1" i="1" dirty="0"/>
              <a:t>, Tecnología, Ingeniería y </a:t>
            </a:r>
            <a:r>
              <a:rPr lang="es-ES" sz="1000" b="1" i="1" dirty="0" smtClean="0"/>
              <a:t>Matemática</a:t>
            </a:r>
            <a:endParaRPr lang="en-US" sz="1000" b="1" i="1" dirty="0" smtClean="0"/>
          </a:p>
          <a:p>
            <a:r>
              <a:rPr lang="es-ES" sz="1000" dirty="0" smtClean="0">
                <a:ea typeface="Tahoma" panose="020B0604030504040204" pitchFamily="34" charset="0"/>
                <a:cs typeface="Tahoma" panose="020B0604030504040204" pitchFamily="34" charset="0"/>
              </a:rPr>
              <a:t>Instituto </a:t>
            </a:r>
            <a:r>
              <a:rPr lang="es-ES" sz="1000" dirty="0">
                <a:ea typeface="Tahoma" panose="020B0604030504040204" pitchFamily="34" charset="0"/>
                <a:cs typeface="Tahoma" panose="020B0604030504040204" pitchFamily="34" charset="0"/>
              </a:rPr>
              <a:t>Franklin,</a:t>
            </a:r>
          </a:p>
          <a:p>
            <a:r>
              <a:rPr lang="es-ES" sz="1000" dirty="0">
                <a:ea typeface="Tahoma" panose="020B0604030504040204" pitchFamily="34" charset="0"/>
                <a:cs typeface="Tahoma" panose="020B0604030504040204" pitchFamily="34" charset="0"/>
              </a:rPr>
              <a:t>Filadelfia, EE.UU</a:t>
            </a:r>
            <a:r>
              <a:rPr lang="es-ES" sz="1000" dirty="0" smtClean="0">
                <a:ea typeface="Tahoma" panose="020B0604030504040204" pitchFamily="34" charset="0"/>
                <a:cs typeface="Tahoma" panose="020B0604030504040204" pitchFamily="34" charset="0"/>
              </a:rPr>
              <a:t>.</a:t>
            </a:r>
            <a:endParaRPr lang="es-ES" sz="1000" dirty="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416668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extLst>
              <p:ext uri="{D42A27DB-BD31-4B8C-83A1-F6EECF244321}">
                <p14:modId xmlns:p14="http://schemas.microsoft.com/office/powerpoint/2010/main" val="551371239"/>
              </p:ext>
            </p:extLst>
          </p:nvPr>
        </p:nvGraphicFramePr>
        <p:xfrm>
          <a:off x="149032" y="404664"/>
          <a:ext cx="8856984" cy="5928865"/>
        </p:xfrm>
        <a:graphic>
          <a:graphicData uri="http://schemas.openxmlformats.org/drawingml/2006/table">
            <a:tbl>
              <a:tblPr firstRow="1" bandRow="1">
                <a:tableStyleId>{D7AC3CCA-C797-4891-BE02-D94E43425B78}</a:tableStyleId>
              </a:tblPr>
              <a:tblGrid>
                <a:gridCol w="2304256"/>
                <a:gridCol w="2266422"/>
                <a:gridCol w="4286306"/>
              </a:tblGrid>
              <a:tr h="648072">
                <a:tc gridSpan="2">
                  <a:txBody>
                    <a:bodyPr/>
                    <a:lstStyle/>
                    <a:p>
                      <a:pPr algn="ctr"/>
                      <a:r>
                        <a:rPr lang="es-ES" sz="2000" b="0" dirty="0" smtClean="0">
                          <a:solidFill>
                            <a:schemeClr val="bg1"/>
                          </a:solidFill>
                        </a:rPr>
                        <a:t>Institución / Área</a:t>
                      </a:r>
                      <a:r>
                        <a:rPr lang="es-ES" sz="2000" b="0" baseline="0" dirty="0" smtClean="0">
                          <a:solidFill>
                            <a:schemeClr val="bg1"/>
                          </a:solidFill>
                        </a:rPr>
                        <a:t> de trabajo</a:t>
                      </a:r>
                      <a:endParaRPr lang="en-US" sz="2000" b="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nchor="ctr">
                    <a:solidFill>
                      <a:srgbClr val="002060"/>
                    </a:solidFill>
                  </a:tcPr>
                </a:tc>
                <a:tc hMerge="1">
                  <a:txBody>
                    <a:bodyPr/>
                    <a:lstStyle/>
                    <a:p>
                      <a:pPr algn="ctr"/>
                      <a:endParaRPr lang="en-US" sz="2400" dirty="0">
                        <a:latin typeface="Tahoma" panose="020B0604030504040204" pitchFamily="34" charset="0"/>
                        <a:ea typeface="Tahoma" panose="020B0604030504040204" pitchFamily="34" charset="0"/>
                        <a:cs typeface="Tahoma" panose="020B0604030504040204" pitchFamily="34" charset="0"/>
                      </a:endParaRPr>
                    </a:p>
                  </a:txBody>
                  <a:tcPr anchor="ctr">
                    <a:solidFill>
                      <a:srgbClr val="FF0000"/>
                    </a:solidFill>
                  </a:tcPr>
                </a:tc>
                <a:tc>
                  <a:txBody>
                    <a:bodyPr/>
                    <a:lstStyle/>
                    <a:p>
                      <a:pPr algn="ctr"/>
                      <a:r>
                        <a:rPr lang="es-ES" sz="2000" b="0" dirty="0" smtClean="0">
                          <a:solidFill>
                            <a:schemeClr val="bg1"/>
                          </a:solidFill>
                        </a:rPr>
                        <a:t>Finalidad</a:t>
                      </a:r>
                      <a:endParaRPr lang="es-ES" sz="2000" b="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nchor="ctr">
                    <a:solidFill>
                      <a:srgbClr val="002060"/>
                    </a:solidFill>
                  </a:tcPr>
                </a:tc>
              </a:tr>
              <a:tr h="1493131">
                <a:tc>
                  <a:txBody>
                    <a:bodyPr/>
                    <a:lstStyle/>
                    <a:p>
                      <a:pPr algn="ctr"/>
                      <a:r>
                        <a:rPr lang="es-ES" sz="1400" dirty="0" smtClean="0"/>
                        <a:t>Consejo</a:t>
                      </a:r>
                      <a:r>
                        <a:rPr lang="es-ES" sz="1400" baseline="0" dirty="0" smtClean="0"/>
                        <a:t> Nacional de Ciencia y Tecnología</a:t>
                      </a:r>
                      <a:endParaRPr lang="en-US" sz="1400" b="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solidFill>
                      <a:schemeClr val="bg1"/>
                    </a:solidFill>
                  </a:tcPr>
                </a:tc>
                <a:tc>
                  <a:txBody>
                    <a:bodyPr/>
                    <a:lstStyle/>
                    <a:p>
                      <a:endParaRPr lang="en-US" sz="1400" b="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solidFill>
                      <a:schemeClr val="bg1"/>
                    </a:solidFill>
                  </a:tcPr>
                </a:tc>
                <a:tc>
                  <a:txBody>
                    <a:bodyPr/>
                    <a:lstStyle/>
                    <a:p>
                      <a:r>
                        <a:rPr lang="es-ES" sz="1400" dirty="0" smtClean="0"/>
                        <a:t>Formular y proponer políticas públicas en materia de Ciencia, Tecnología e Innovación.</a:t>
                      </a:r>
                      <a:endParaRPr lang="en-US" sz="1400" b="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solidFill>
                      <a:schemeClr val="bg1"/>
                    </a:solidFill>
                  </a:tcPr>
                </a:tc>
              </a:tr>
              <a:tr h="2014569">
                <a:tc>
                  <a:txBody>
                    <a:bodyPr/>
                    <a:lstStyle/>
                    <a:p>
                      <a:pPr algn="ctr"/>
                      <a:r>
                        <a:rPr lang="es-ES" sz="1400" dirty="0" smtClean="0"/>
                        <a:t>Programa Paraguayo de Desarrollo de</a:t>
                      </a:r>
                      <a:r>
                        <a:rPr lang="es-ES" sz="1400" baseline="0" dirty="0" smtClean="0"/>
                        <a:t> Ciencia y Tecnología (PROCIENCIA)</a:t>
                      </a:r>
                      <a:endParaRPr lang="en-US" sz="1400" b="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solidFill>
                      <a:schemeClr val="bg1"/>
                    </a:solidFill>
                  </a:tcPr>
                </a:tc>
                <a:tc>
                  <a:txBody>
                    <a:bodyPr/>
                    <a:lstStyle/>
                    <a:p>
                      <a:endParaRPr lang="en-US" sz="1400" b="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solidFill>
                      <a:schemeClr val="bg1"/>
                    </a:solidFill>
                  </a:tcPr>
                </a:tc>
                <a:tc>
                  <a:txBody>
                    <a:bodyPr/>
                    <a:lstStyle/>
                    <a:p>
                      <a:r>
                        <a:rPr lang="es-ES" sz="1400" u="none" strike="noStrike" baseline="0" dirty="0" smtClean="0"/>
                        <a:t>Fortalecer las capacidades nacionales para la investigación científica y desarrollo tecnológico, de modo a contribuir con el aumento de la capacidad productiva, la competitividad y mejorar las condiciones de vida en el Paraguay.</a:t>
                      </a:r>
                      <a:endParaRPr lang="en-US" sz="1400" b="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solidFill>
                      <a:schemeClr val="bg1"/>
                    </a:solidFill>
                  </a:tcPr>
                </a:tc>
              </a:tr>
              <a:tr h="1773093">
                <a:tc>
                  <a:txBody>
                    <a:bodyPr/>
                    <a:lstStyle/>
                    <a:p>
                      <a:pPr algn="ctr"/>
                      <a:r>
                        <a:rPr lang="es-ES" sz="1400" dirty="0" smtClean="0"/>
                        <a:t>PROCIENCIA</a:t>
                      </a:r>
                    </a:p>
                    <a:p>
                      <a:pPr algn="ctr"/>
                      <a:r>
                        <a:rPr lang="es-ES" sz="1400" dirty="0" smtClean="0"/>
                        <a:t>Componente IV</a:t>
                      </a:r>
                      <a:endParaRPr lang="en-US" sz="1400" b="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solidFill>
                      <a:schemeClr val="bg1"/>
                    </a:solidFill>
                  </a:tcPr>
                </a:tc>
                <a:tc>
                  <a:txBody>
                    <a:bodyPr/>
                    <a:lstStyle/>
                    <a:p>
                      <a:pPr algn="ctr"/>
                      <a:r>
                        <a:rPr lang="es-ES" sz="1400" dirty="0" smtClean="0"/>
                        <a:t>INICACIÓN</a:t>
                      </a:r>
                      <a:r>
                        <a:rPr lang="es-ES" sz="1400" baseline="0" dirty="0" smtClean="0"/>
                        <a:t> Y APROPIACIÓN SOCIAL DE LA CIENCIA Y LA TECNOLOGÍA</a:t>
                      </a:r>
                      <a:endParaRPr lang="en-US" sz="1400" b="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solidFill>
                      <a:schemeClr val="bg1"/>
                    </a:solidFill>
                  </a:tcPr>
                </a:tc>
                <a:tc>
                  <a:txBody>
                    <a:bodyPr/>
                    <a:lstStyle/>
                    <a:p>
                      <a:r>
                        <a:rPr lang="es-ES" sz="1400" dirty="0" smtClean="0"/>
                        <a:t>Promover el acercamiento de la sociedad a la ciencia a través de espacios de aprendizaje en base a la experimentación e interacción.</a:t>
                      </a:r>
                      <a:endParaRPr lang="en-US" sz="1400" b="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solidFill>
                      <a:schemeClr val="bg1"/>
                    </a:solidFill>
                  </a:tcPr>
                </a:tc>
              </a:tr>
            </a:tbl>
          </a:graphicData>
        </a:graphic>
      </p:graphicFrame>
      <p:pic>
        <p:nvPicPr>
          <p:cNvPr id="9" name="Picture 2" descr="C:\Users\Rafa\Desktop\Conacyt\logo prociencia conacyt.jpg"/>
          <p:cNvPicPr>
            <a:picLocks noChangeAspect="1" noChangeArrowheads="1"/>
          </p:cNvPicPr>
          <p:nvPr/>
        </p:nvPicPr>
        <p:blipFill rotWithShape="1">
          <a:blip r:embed="rId2">
            <a:extLst>
              <a:ext uri="{28A0092B-C50C-407E-A947-70E740481C1C}">
                <a14:useLocalDpi xmlns:a14="http://schemas.microsoft.com/office/drawing/2010/main" val="0"/>
              </a:ext>
            </a:extLst>
          </a:blip>
          <a:srcRect l="27223" t="1" r="27600" b="47822"/>
          <a:stretch/>
        </p:blipFill>
        <p:spPr bwMode="auto">
          <a:xfrm>
            <a:off x="3160006" y="1484966"/>
            <a:ext cx="930334" cy="86391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C:\Users\Rafa\Desktop\Conacyt\logo prociencia.jpg"/>
          <p:cNvPicPr>
            <a:picLocks noChangeAspect="1" noChangeArrowheads="1"/>
          </p:cNvPicPr>
          <p:nvPr/>
        </p:nvPicPr>
        <p:blipFill rotWithShape="1">
          <a:blip r:embed="rId3">
            <a:extLst>
              <a:ext uri="{28A0092B-C50C-407E-A947-70E740481C1C}">
                <a14:useLocalDpi xmlns:a14="http://schemas.microsoft.com/office/drawing/2010/main" val="0"/>
              </a:ext>
            </a:extLst>
          </a:blip>
          <a:srcRect l="3159"/>
          <a:stretch/>
        </p:blipFill>
        <p:spPr bwMode="auto">
          <a:xfrm>
            <a:off x="2525296" y="3432809"/>
            <a:ext cx="2112080" cy="644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39488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Resultado de imagen para conacyt+Exp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6" name="Picture 2" descr="D:\03 Soporte Audiovisual Fotos\11 24 Julio Panel Debate\DSC_0090.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507" t="11055" r="10179" b="924"/>
          <a:stretch/>
        </p:blipFill>
        <p:spPr bwMode="auto">
          <a:xfrm>
            <a:off x="-36512"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4644008" y="4365104"/>
            <a:ext cx="4608512" cy="1969770"/>
          </a:xfrm>
          <a:prstGeom prst="rect">
            <a:avLst/>
          </a:prstGeom>
          <a:noFill/>
        </p:spPr>
        <p:txBody>
          <a:bodyPr wrap="square" rtlCol="0">
            <a:spAutoFit/>
          </a:bodyPr>
          <a:lstStyle/>
          <a:p>
            <a:pPr marL="171450" indent="-171450">
              <a:buFont typeface="Arial" panose="020B0604020202020204" pitchFamily="34" charset="0"/>
              <a:buChar char="•"/>
            </a:pPr>
            <a:r>
              <a:rPr lang="es-ES" sz="1200" b="1" dirty="0" smtClean="0">
                <a:latin typeface="+mj-lt"/>
                <a:ea typeface="Tahoma" panose="020B0604030504040204" pitchFamily="34" charset="0"/>
                <a:cs typeface="Tahoma" panose="020B0604030504040204" pitchFamily="34" charset="0"/>
              </a:rPr>
              <a:t>Aprendizaje de la  Ciencia por indagación en niños.</a:t>
            </a:r>
          </a:p>
          <a:p>
            <a:r>
              <a:rPr lang="es-ES" sz="1100" i="1" dirty="0" smtClean="0">
                <a:latin typeface="+mj-lt"/>
                <a:ea typeface="Tahoma" panose="020B0604030504040204" pitchFamily="34" charset="0"/>
                <a:cs typeface="Tahoma" panose="020B0604030504040204" pitchFamily="34" charset="0"/>
              </a:rPr>
              <a:t>MAB. </a:t>
            </a:r>
            <a:r>
              <a:rPr lang="es-ES" sz="1100" i="1" dirty="0" err="1" smtClean="0">
                <a:latin typeface="+mj-lt"/>
                <a:ea typeface="Tahoma" panose="020B0604030504040204" pitchFamily="34" charset="0"/>
                <a:cs typeface="Tahoma" panose="020B0604030504040204" pitchFamily="34" charset="0"/>
              </a:rPr>
              <a:t>Sofia</a:t>
            </a:r>
            <a:r>
              <a:rPr lang="es-ES" sz="1100" i="1" dirty="0" smtClean="0">
                <a:latin typeface="+mj-lt"/>
                <a:ea typeface="Tahoma" panose="020B0604030504040204" pitchFamily="34" charset="0"/>
                <a:cs typeface="Tahoma" panose="020B0604030504040204" pitchFamily="34" charset="0"/>
              </a:rPr>
              <a:t> </a:t>
            </a:r>
            <a:r>
              <a:rPr lang="es-ES" sz="1100" i="1" dirty="0" err="1" smtClean="0">
                <a:latin typeface="+mj-lt"/>
                <a:ea typeface="Tahoma" panose="020B0604030504040204" pitchFamily="34" charset="0"/>
                <a:cs typeface="Tahoma" panose="020B0604030504040204" pitchFamily="34" charset="0"/>
              </a:rPr>
              <a:t>Alfieri</a:t>
            </a:r>
            <a:r>
              <a:rPr lang="es-ES" sz="1100" i="1" dirty="0" smtClean="0">
                <a:latin typeface="+mj-lt"/>
                <a:ea typeface="Tahoma" panose="020B0604030504040204" pitchFamily="34" charset="0"/>
                <a:cs typeface="Tahoma" panose="020B0604030504040204" pitchFamily="34" charset="0"/>
              </a:rPr>
              <a:t>. Directora Académica. Colegio  del Sol.</a:t>
            </a:r>
          </a:p>
          <a:p>
            <a:endParaRPr lang="es-ES" sz="1100" dirty="0" smtClean="0">
              <a:latin typeface="+mj-lt"/>
              <a:ea typeface="Tahoma" panose="020B0604030504040204" pitchFamily="34" charset="0"/>
              <a:cs typeface="Tahoma" panose="020B0604030504040204" pitchFamily="34" charset="0"/>
            </a:endParaRPr>
          </a:p>
          <a:p>
            <a:pPr marL="171450" indent="-171450">
              <a:buFont typeface="Arial" panose="020B0604020202020204" pitchFamily="34" charset="0"/>
              <a:buChar char="•"/>
            </a:pPr>
            <a:r>
              <a:rPr lang="es-ES" sz="1200" b="1" dirty="0" smtClean="0">
                <a:latin typeface="+mj-lt"/>
                <a:ea typeface="Tahoma" panose="020B0604030504040204" pitchFamily="34" charset="0"/>
                <a:cs typeface="Tahoma" panose="020B0604030504040204" pitchFamily="34" charset="0"/>
              </a:rPr>
              <a:t>Semblanza de la enseñanza de la Matemática y las Ciencias.</a:t>
            </a:r>
          </a:p>
          <a:p>
            <a:r>
              <a:rPr lang="es-ES" sz="1100" i="1" dirty="0" smtClean="0">
                <a:latin typeface="+mj-lt"/>
                <a:ea typeface="Tahoma" panose="020B0604030504040204" pitchFamily="34" charset="0"/>
                <a:cs typeface="Tahoma" panose="020B0604030504040204" pitchFamily="34" charset="0"/>
              </a:rPr>
              <a:t>Prof. Rodolfo Berganza </a:t>
            </a:r>
            <a:r>
              <a:rPr lang="es-ES" sz="1100" i="1" dirty="0" err="1" smtClean="0">
                <a:latin typeface="+mj-lt"/>
                <a:ea typeface="Tahoma" panose="020B0604030504040204" pitchFamily="34" charset="0"/>
                <a:cs typeface="Tahoma" panose="020B0604030504040204" pitchFamily="34" charset="0"/>
              </a:rPr>
              <a:t>Meilicke</a:t>
            </a:r>
            <a:r>
              <a:rPr lang="es-ES" sz="1100" i="1" dirty="0" smtClean="0">
                <a:latin typeface="+mj-lt"/>
                <a:ea typeface="Tahoma" panose="020B0604030504040204" pitchFamily="34" charset="0"/>
                <a:cs typeface="Tahoma" panose="020B0604030504040204" pitchFamily="34" charset="0"/>
              </a:rPr>
              <a:t>. Director Académico. OMAPA.</a:t>
            </a:r>
          </a:p>
          <a:p>
            <a:endParaRPr lang="es-ES" sz="1100" dirty="0" smtClean="0">
              <a:latin typeface="+mj-lt"/>
              <a:ea typeface="Tahoma" panose="020B0604030504040204" pitchFamily="34" charset="0"/>
              <a:cs typeface="Tahoma" panose="020B0604030504040204" pitchFamily="34" charset="0"/>
            </a:endParaRPr>
          </a:p>
          <a:p>
            <a:pPr marL="171450" indent="-171450">
              <a:buFont typeface="Arial" panose="020B0604020202020204" pitchFamily="34" charset="0"/>
              <a:buChar char="•"/>
            </a:pPr>
            <a:r>
              <a:rPr lang="es-ES" sz="1200" b="1" dirty="0" smtClean="0">
                <a:latin typeface="+mj-lt"/>
                <a:ea typeface="Tahoma" panose="020B0604030504040204" pitchFamily="34" charset="0"/>
                <a:cs typeface="Tahoma" panose="020B0604030504040204" pitchFamily="34" charset="0"/>
              </a:rPr>
              <a:t>Incorporación de la Ciencia y Tecnología en la Educación Superior</a:t>
            </a:r>
          </a:p>
          <a:p>
            <a:r>
              <a:rPr lang="es-ES" sz="1000" i="1" dirty="0" smtClean="0">
                <a:latin typeface="+mj-lt"/>
                <a:ea typeface="Tahoma" panose="020B0604030504040204" pitchFamily="34" charset="0"/>
                <a:cs typeface="Tahoma" panose="020B0604030504040204" pitchFamily="34" charset="0"/>
              </a:rPr>
              <a:t>Dr. Sergio Duarte. Coordinador de PROCIENCIA. CONACYT.</a:t>
            </a:r>
          </a:p>
          <a:p>
            <a:endParaRPr lang="es-ES" sz="1000" dirty="0" smtClean="0">
              <a:latin typeface="+mj-lt"/>
              <a:ea typeface="Tahoma" panose="020B0604030504040204" pitchFamily="34" charset="0"/>
              <a:cs typeface="Tahoma" panose="020B0604030504040204" pitchFamily="34" charset="0"/>
            </a:endParaRPr>
          </a:p>
          <a:p>
            <a:pPr marL="171450" indent="-171450">
              <a:buFont typeface="Arial" panose="020B0604020202020204" pitchFamily="34" charset="0"/>
              <a:buChar char="•"/>
            </a:pPr>
            <a:r>
              <a:rPr lang="es-ES" sz="1200" b="1" dirty="0" smtClean="0">
                <a:latin typeface="+mj-lt"/>
                <a:ea typeface="Tahoma" panose="020B0604030504040204" pitchFamily="34" charset="0"/>
                <a:cs typeface="Tahoma" panose="020B0604030504040204" pitchFamily="34" charset="0"/>
              </a:rPr>
              <a:t>Conclusiones sobre la Enseñanza de la Ciencia.</a:t>
            </a:r>
          </a:p>
          <a:p>
            <a:r>
              <a:rPr lang="es-ES" sz="1000" i="1" dirty="0" smtClean="0">
                <a:latin typeface="+mj-lt"/>
                <a:ea typeface="Tahoma" panose="020B0604030504040204" pitchFamily="34" charset="0"/>
                <a:cs typeface="Tahoma" panose="020B0604030504040204" pitchFamily="34" charset="0"/>
              </a:rPr>
              <a:t>Prof. Ing. Luis Alberto </a:t>
            </a:r>
            <a:r>
              <a:rPr lang="es-ES" sz="1000" i="1" dirty="0" err="1" smtClean="0">
                <a:latin typeface="+mj-lt"/>
                <a:ea typeface="Tahoma" panose="020B0604030504040204" pitchFamily="34" charset="0"/>
                <a:cs typeface="Tahoma" panose="020B0604030504040204" pitchFamily="34" charset="0"/>
              </a:rPr>
              <a:t>LIma</a:t>
            </a:r>
            <a:r>
              <a:rPr lang="es-ES" sz="1000" i="1" dirty="0" smtClean="0">
                <a:latin typeface="+mj-lt"/>
                <a:ea typeface="Tahoma" panose="020B0604030504040204" pitchFamily="34" charset="0"/>
                <a:cs typeface="Tahoma" panose="020B0604030504040204" pitchFamily="34" charset="0"/>
              </a:rPr>
              <a:t>. Ministro-Presidente del CONACYT.</a:t>
            </a:r>
          </a:p>
        </p:txBody>
      </p:sp>
      <p:sp>
        <p:nvSpPr>
          <p:cNvPr id="8" name="7 CuadroTexto"/>
          <p:cNvSpPr txBox="1"/>
          <p:nvPr/>
        </p:nvSpPr>
        <p:spPr>
          <a:xfrm>
            <a:off x="3923928" y="44624"/>
            <a:ext cx="5616624" cy="584775"/>
          </a:xfrm>
          <a:prstGeom prst="rect">
            <a:avLst/>
          </a:prstGeom>
          <a:noFill/>
        </p:spPr>
        <p:txBody>
          <a:bodyPr wrap="square" rtlCol="0">
            <a:spAutoFit/>
          </a:bodyPr>
          <a:lstStyle/>
          <a:p>
            <a:pPr algn="ctr"/>
            <a:r>
              <a:rPr lang="es-ES" sz="3200" dirty="0" smtClean="0">
                <a:ln w="18415" cmpd="sng">
                  <a:solidFill>
                    <a:schemeClr val="tx1"/>
                  </a:solidFill>
                  <a:prstDash val="solid"/>
                </a:ln>
                <a:effectLst>
                  <a:outerShdw blurRad="63500" dir="3600000" algn="tl" rotWithShape="0">
                    <a:srgbClr val="000000">
                      <a:alpha val="70000"/>
                    </a:srgbClr>
                  </a:outerShdw>
                </a:effectLst>
                <a:latin typeface="Calibri (Títulos)"/>
                <a:ea typeface="Tahoma" panose="020B0604030504040204" pitchFamily="34" charset="0"/>
                <a:cs typeface="Tahoma" panose="020B0604030504040204" pitchFamily="34" charset="0"/>
              </a:rPr>
              <a:t>Enseñanza de la Ciencia</a:t>
            </a:r>
            <a:endParaRPr lang="en-US" sz="3200" dirty="0">
              <a:ln w="18415" cmpd="sng">
                <a:solidFill>
                  <a:schemeClr val="tx1"/>
                </a:solidFill>
                <a:prstDash val="solid"/>
              </a:ln>
              <a:effectLst>
                <a:outerShdw blurRad="63500" dir="3600000" algn="tl" rotWithShape="0">
                  <a:srgbClr val="000000">
                    <a:alpha val="70000"/>
                  </a:srgbClr>
                </a:outerShdw>
              </a:effectLst>
              <a:latin typeface="Calibri (Títulos)"/>
              <a:ea typeface="Tahoma" panose="020B0604030504040204" pitchFamily="34" charset="0"/>
              <a:cs typeface="Tahoma" panose="020B0604030504040204" pitchFamily="34" charset="0"/>
            </a:endParaRPr>
          </a:p>
        </p:txBody>
      </p:sp>
      <p:sp>
        <p:nvSpPr>
          <p:cNvPr id="10" name="9 CuadroTexto"/>
          <p:cNvSpPr txBox="1"/>
          <p:nvPr/>
        </p:nvSpPr>
        <p:spPr>
          <a:xfrm>
            <a:off x="7164288" y="620688"/>
            <a:ext cx="1943200" cy="369332"/>
          </a:xfrm>
          <a:prstGeom prst="rect">
            <a:avLst/>
          </a:prstGeom>
          <a:noFill/>
        </p:spPr>
        <p:txBody>
          <a:bodyPr wrap="square" rtlCol="0">
            <a:spAutoFit/>
          </a:bodyPr>
          <a:lstStyle/>
          <a:p>
            <a:pPr algn="ctr"/>
            <a:r>
              <a:rPr lang="es-ES" b="1" dirty="0" smtClean="0">
                <a:solidFill>
                  <a:srgbClr val="C00000"/>
                </a:solidFill>
                <a:latin typeface="Tahoma" panose="020B0604030504040204" pitchFamily="34" charset="0"/>
                <a:ea typeface="Tahoma" panose="020B0604030504040204" pitchFamily="34" charset="0"/>
                <a:cs typeface="Tahoma" panose="020B0604030504040204" pitchFamily="34" charset="0"/>
              </a:rPr>
              <a:t>PANEL DEBATE</a:t>
            </a:r>
            <a:endParaRPr lang="en-US" b="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29278065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Resultado de imagen para conacyt+Exp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0" name="Picture 2" descr="D:\03 Soporte Audiovisual Fotos\11 24 Julio Panel Debate\DSC_015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0794" r="3861"/>
          <a:stretch/>
        </p:blipFill>
        <p:spPr bwMode="auto">
          <a:xfrm>
            <a:off x="20383" y="-144463"/>
            <a:ext cx="9144001" cy="5661695"/>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nvSpPr>
        <p:spPr>
          <a:xfrm>
            <a:off x="1" y="5517232"/>
            <a:ext cx="9143999" cy="134076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5 CuadroTexto"/>
          <p:cNvSpPr txBox="1"/>
          <p:nvPr/>
        </p:nvSpPr>
        <p:spPr>
          <a:xfrm>
            <a:off x="683568" y="5857969"/>
            <a:ext cx="1475656" cy="646331"/>
          </a:xfrm>
          <a:prstGeom prst="rect">
            <a:avLst/>
          </a:prstGeom>
          <a:noFill/>
        </p:spPr>
        <p:txBody>
          <a:bodyPr wrap="square" rtlCol="0">
            <a:spAutoFit/>
          </a:bodyPr>
          <a:lstStyle/>
          <a:p>
            <a:pPr algn="ctr"/>
            <a:r>
              <a:rPr lang="es-ES" b="1" dirty="0" smtClean="0">
                <a:solidFill>
                  <a:srgbClr val="FFC000"/>
                </a:solidFill>
                <a:latin typeface="Tahoma" panose="020B0604030504040204" pitchFamily="34" charset="0"/>
                <a:ea typeface="Tahoma" panose="020B0604030504040204" pitchFamily="34" charset="0"/>
                <a:cs typeface="Tahoma" panose="020B0604030504040204" pitchFamily="34" charset="0"/>
              </a:rPr>
              <a:t>PANEL </a:t>
            </a:r>
          </a:p>
          <a:p>
            <a:pPr algn="ctr"/>
            <a:r>
              <a:rPr lang="es-ES" b="1" dirty="0" smtClean="0">
                <a:solidFill>
                  <a:srgbClr val="FFC000"/>
                </a:solidFill>
                <a:latin typeface="Tahoma" panose="020B0604030504040204" pitchFamily="34" charset="0"/>
                <a:ea typeface="Tahoma" panose="020B0604030504040204" pitchFamily="34" charset="0"/>
                <a:cs typeface="Tahoma" panose="020B0604030504040204" pitchFamily="34" charset="0"/>
              </a:rPr>
              <a:t>DEBATE</a:t>
            </a:r>
            <a:endParaRPr lang="en-US" b="1" dirty="0">
              <a:solidFill>
                <a:srgbClr val="FFC000"/>
              </a:solidFill>
              <a:latin typeface="Tahoma" panose="020B0604030504040204" pitchFamily="34" charset="0"/>
              <a:ea typeface="Tahoma" panose="020B0604030504040204" pitchFamily="34" charset="0"/>
              <a:cs typeface="Tahoma" panose="020B0604030504040204" pitchFamily="34" charset="0"/>
            </a:endParaRPr>
          </a:p>
        </p:txBody>
      </p:sp>
      <p:sp>
        <p:nvSpPr>
          <p:cNvPr id="8" name="7 CuadroTexto"/>
          <p:cNvSpPr txBox="1"/>
          <p:nvPr/>
        </p:nvSpPr>
        <p:spPr>
          <a:xfrm>
            <a:off x="2339752" y="5877272"/>
            <a:ext cx="6408712" cy="615553"/>
          </a:xfrm>
          <a:prstGeom prst="rect">
            <a:avLst/>
          </a:prstGeom>
          <a:noFill/>
        </p:spPr>
        <p:txBody>
          <a:bodyPr wrap="square" rtlCol="0">
            <a:spAutoFit/>
          </a:bodyPr>
          <a:lstStyle/>
          <a:p>
            <a:pPr algn="ctr"/>
            <a:r>
              <a:rPr lang="es-ES" sz="3400" dirty="0" smtClean="0">
                <a:ln w="18415" cmpd="sng">
                  <a:solidFill>
                    <a:schemeClr val="bg1"/>
                  </a:solidFill>
                  <a:prstDash val="solid"/>
                </a:ln>
                <a:solidFill>
                  <a:schemeClr val="bg1"/>
                </a:solidFill>
                <a:effectLst>
                  <a:outerShdw blurRad="63500" dir="3600000" algn="tl" rotWithShape="0">
                    <a:srgbClr val="000000">
                      <a:alpha val="70000"/>
                    </a:srgbClr>
                  </a:outerShdw>
                </a:effectLst>
                <a:latin typeface="Calibri (Títulos)"/>
                <a:ea typeface="Tahoma" panose="020B0604030504040204" pitchFamily="34" charset="0"/>
                <a:cs typeface="Tahoma" panose="020B0604030504040204" pitchFamily="34" charset="0"/>
              </a:rPr>
              <a:t>Enseñanza de la Ciencia</a:t>
            </a:r>
            <a:endParaRPr lang="en-US" sz="3400" dirty="0">
              <a:ln w="18415" cmpd="sng">
                <a:solidFill>
                  <a:schemeClr val="bg1"/>
                </a:solidFill>
                <a:prstDash val="solid"/>
              </a:ln>
              <a:solidFill>
                <a:schemeClr val="bg1"/>
              </a:solidFill>
              <a:effectLst>
                <a:outerShdw blurRad="63500" dir="3600000" algn="tl" rotWithShape="0">
                  <a:srgbClr val="000000">
                    <a:alpha val="70000"/>
                  </a:srgbClr>
                </a:outerShdw>
              </a:effectLst>
              <a:latin typeface="Calibri (Títulos)"/>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33058502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Rafa\Desktop\Telemedicina 2015-08-17 16 25 05.jpg"/>
          <p:cNvPicPr>
            <a:picLocks noChangeAspect="1" noChangeArrowheads="1"/>
          </p:cNvPicPr>
          <p:nvPr/>
        </p:nvPicPr>
        <p:blipFill rotWithShape="1">
          <a:blip r:embed="rId2">
            <a:extLst>
              <a:ext uri="{28A0092B-C50C-407E-A947-70E740481C1C}">
                <a14:useLocalDpi xmlns:a14="http://schemas.microsoft.com/office/drawing/2010/main" val="0"/>
              </a:ext>
            </a:extLst>
          </a:blip>
          <a:srcRect r="8909"/>
          <a:stretch/>
        </p:blipFill>
        <p:spPr bwMode="auto">
          <a:xfrm>
            <a:off x="-1" y="11508"/>
            <a:ext cx="9144001" cy="5649740"/>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Resultado de imagen para conacyt+Exp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8 Rectángulo"/>
          <p:cNvSpPr/>
          <p:nvPr/>
        </p:nvSpPr>
        <p:spPr>
          <a:xfrm>
            <a:off x="1" y="5517232"/>
            <a:ext cx="9143999" cy="134076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10 CuadroTexto"/>
          <p:cNvSpPr txBox="1"/>
          <p:nvPr/>
        </p:nvSpPr>
        <p:spPr>
          <a:xfrm>
            <a:off x="460375" y="5914605"/>
            <a:ext cx="2003649" cy="369332"/>
          </a:xfrm>
          <a:prstGeom prst="rect">
            <a:avLst/>
          </a:prstGeom>
          <a:noFill/>
        </p:spPr>
        <p:txBody>
          <a:bodyPr wrap="square" rtlCol="0">
            <a:spAutoFit/>
          </a:bodyPr>
          <a:lstStyle/>
          <a:p>
            <a:pPr algn="ctr"/>
            <a:r>
              <a:rPr lang="es-ES" b="1" dirty="0" smtClean="0">
                <a:solidFill>
                  <a:srgbClr val="FFC000"/>
                </a:solidFill>
                <a:latin typeface="Tahoma" panose="020B0604030504040204" pitchFamily="34" charset="0"/>
                <a:ea typeface="Tahoma" panose="020B0604030504040204" pitchFamily="34" charset="0"/>
                <a:cs typeface="Tahoma" panose="020B0604030504040204" pitchFamily="34" charset="0"/>
              </a:rPr>
              <a:t>CONFERENCIA</a:t>
            </a:r>
          </a:p>
        </p:txBody>
      </p:sp>
      <p:sp>
        <p:nvSpPr>
          <p:cNvPr id="12" name="11 CuadroTexto"/>
          <p:cNvSpPr txBox="1"/>
          <p:nvPr/>
        </p:nvSpPr>
        <p:spPr>
          <a:xfrm>
            <a:off x="2771800" y="5662988"/>
            <a:ext cx="6192688" cy="923330"/>
          </a:xfrm>
          <a:prstGeom prst="rect">
            <a:avLst/>
          </a:prstGeom>
          <a:noFill/>
        </p:spPr>
        <p:txBody>
          <a:bodyPr wrap="square" rtlCol="0" anchor="ctr">
            <a:spAutoFit/>
          </a:bodyPr>
          <a:lstStyle/>
          <a:p>
            <a:pPr algn="ctr"/>
            <a:r>
              <a:rPr lang="es-ES" spc="50" dirty="0" smtClean="0">
                <a:ln w="13500">
                  <a:solidFill>
                    <a:srgbClr val="FF0000">
                      <a:alpha val="6500"/>
                    </a:srgbClr>
                  </a:solidFill>
                  <a:prstDash val="solid"/>
                </a:ln>
                <a:solidFill>
                  <a:schemeClr val="bg1">
                    <a:alpha val="95000"/>
                  </a:schemeClr>
                </a:solidFill>
                <a:effectLst>
                  <a:innerShdw blurRad="50900" dist="38500" dir="13500000">
                    <a:srgbClr val="000000">
                      <a:alpha val="60000"/>
                    </a:srgbClr>
                  </a:innerShdw>
                </a:effectLst>
                <a:latin typeface="Calibri (Títulos)"/>
                <a:ea typeface="Tahoma" panose="020B0604030504040204" pitchFamily="34" charset="0"/>
                <a:cs typeface="Tahoma" panose="020B0604030504040204" pitchFamily="34" charset="0"/>
              </a:rPr>
              <a:t>Sistema Nacional </a:t>
            </a:r>
            <a:r>
              <a:rPr lang="es-ES" spc="50" dirty="0">
                <a:ln w="13500">
                  <a:solidFill>
                    <a:srgbClr val="FF0000">
                      <a:alpha val="6500"/>
                    </a:srgbClr>
                  </a:solidFill>
                  <a:prstDash val="solid"/>
                </a:ln>
                <a:solidFill>
                  <a:schemeClr val="bg1">
                    <a:alpha val="95000"/>
                  </a:schemeClr>
                </a:solidFill>
                <a:effectLst>
                  <a:innerShdw blurRad="50900" dist="38500" dir="13500000">
                    <a:srgbClr val="000000">
                      <a:alpha val="60000"/>
                    </a:srgbClr>
                  </a:innerShdw>
                </a:effectLst>
                <a:latin typeface="Calibri (Títulos)"/>
                <a:ea typeface="Tahoma" panose="020B0604030504040204" pitchFamily="34" charset="0"/>
                <a:cs typeface="Tahoma" panose="020B0604030504040204" pitchFamily="34" charset="0"/>
              </a:rPr>
              <a:t>de Telemedicina funcionando en </a:t>
            </a:r>
            <a:r>
              <a:rPr lang="es-ES" spc="50" dirty="0" smtClean="0">
                <a:ln w="13500">
                  <a:solidFill>
                    <a:srgbClr val="FF0000">
                      <a:alpha val="6500"/>
                    </a:srgbClr>
                  </a:solidFill>
                  <a:prstDash val="solid"/>
                </a:ln>
                <a:solidFill>
                  <a:schemeClr val="bg1">
                    <a:alpha val="95000"/>
                  </a:schemeClr>
                </a:solidFill>
                <a:effectLst>
                  <a:innerShdw blurRad="50900" dist="38500" dir="13500000">
                    <a:srgbClr val="000000">
                      <a:alpha val="60000"/>
                    </a:srgbClr>
                  </a:innerShdw>
                </a:effectLst>
                <a:latin typeface="Calibri (Títulos)"/>
                <a:ea typeface="Tahoma" panose="020B0604030504040204" pitchFamily="34" charset="0"/>
                <a:cs typeface="Tahoma" panose="020B0604030504040204" pitchFamily="34" charset="0"/>
              </a:rPr>
              <a:t>25 hospitales </a:t>
            </a:r>
            <a:r>
              <a:rPr lang="es-ES" spc="50" dirty="0">
                <a:ln w="13500">
                  <a:solidFill>
                    <a:srgbClr val="FF0000">
                      <a:alpha val="6500"/>
                    </a:srgbClr>
                  </a:solidFill>
                  <a:prstDash val="solid"/>
                </a:ln>
                <a:solidFill>
                  <a:schemeClr val="bg1">
                    <a:alpha val="95000"/>
                  </a:schemeClr>
                </a:solidFill>
                <a:effectLst>
                  <a:innerShdw blurRad="50900" dist="38500" dir="13500000">
                    <a:srgbClr val="000000">
                      <a:alpha val="60000"/>
                    </a:srgbClr>
                  </a:innerShdw>
                </a:effectLst>
                <a:latin typeface="Calibri (Títulos)"/>
                <a:ea typeface="Tahoma" panose="020B0604030504040204" pitchFamily="34" charset="0"/>
                <a:cs typeface="Tahoma" panose="020B0604030504040204" pitchFamily="34" charset="0"/>
              </a:rPr>
              <a:t>regionales </a:t>
            </a:r>
            <a:r>
              <a:rPr lang="es-ES" spc="50" dirty="0" smtClean="0">
                <a:ln w="13500">
                  <a:solidFill>
                    <a:srgbClr val="FF0000">
                      <a:alpha val="6500"/>
                    </a:srgbClr>
                  </a:solidFill>
                  <a:prstDash val="solid"/>
                </a:ln>
                <a:solidFill>
                  <a:schemeClr val="bg1">
                    <a:alpha val="95000"/>
                  </a:schemeClr>
                </a:solidFill>
                <a:effectLst>
                  <a:innerShdw blurRad="50900" dist="38500" dir="13500000">
                    <a:srgbClr val="000000">
                      <a:alpha val="60000"/>
                    </a:srgbClr>
                  </a:innerShdw>
                </a:effectLst>
                <a:latin typeface="Calibri (Títulos)"/>
                <a:ea typeface="Tahoma" panose="020B0604030504040204" pitchFamily="34" charset="0"/>
                <a:cs typeface="Tahoma" panose="020B0604030504040204" pitchFamily="34" charset="0"/>
              </a:rPr>
              <a:t>y distritales </a:t>
            </a:r>
            <a:r>
              <a:rPr lang="es-ES" spc="50" dirty="0">
                <a:ln w="13500">
                  <a:solidFill>
                    <a:srgbClr val="FF0000">
                      <a:alpha val="6500"/>
                    </a:srgbClr>
                  </a:solidFill>
                  <a:prstDash val="solid"/>
                </a:ln>
                <a:solidFill>
                  <a:schemeClr val="bg1">
                    <a:alpha val="95000"/>
                  </a:schemeClr>
                </a:solidFill>
                <a:effectLst>
                  <a:innerShdw blurRad="50900" dist="38500" dir="13500000">
                    <a:srgbClr val="000000">
                      <a:alpha val="60000"/>
                    </a:srgbClr>
                  </a:innerShdw>
                </a:effectLst>
                <a:latin typeface="Calibri (Títulos)"/>
                <a:ea typeface="Tahoma" panose="020B0604030504040204" pitchFamily="34" charset="0"/>
                <a:cs typeface="Tahoma" panose="020B0604030504040204" pitchFamily="34" charset="0"/>
              </a:rPr>
              <a:t>del Ministerio de </a:t>
            </a:r>
            <a:r>
              <a:rPr lang="es-ES" spc="50" dirty="0" smtClean="0">
                <a:ln w="13500">
                  <a:solidFill>
                    <a:srgbClr val="FF0000">
                      <a:alpha val="6500"/>
                    </a:srgbClr>
                  </a:solidFill>
                  <a:prstDash val="solid"/>
                </a:ln>
                <a:solidFill>
                  <a:schemeClr val="bg1">
                    <a:alpha val="95000"/>
                  </a:schemeClr>
                </a:solidFill>
                <a:effectLst>
                  <a:innerShdw blurRad="50900" dist="38500" dir="13500000">
                    <a:srgbClr val="000000">
                      <a:alpha val="60000"/>
                    </a:srgbClr>
                  </a:innerShdw>
                </a:effectLst>
                <a:latin typeface="Calibri (Títulos)"/>
                <a:ea typeface="Tahoma" panose="020B0604030504040204" pitchFamily="34" charset="0"/>
                <a:cs typeface="Tahoma" panose="020B0604030504040204" pitchFamily="34" charset="0"/>
              </a:rPr>
              <a:t>Salud Pública </a:t>
            </a:r>
            <a:r>
              <a:rPr lang="es-ES" spc="50" dirty="0">
                <a:ln w="13500">
                  <a:solidFill>
                    <a:srgbClr val="FF0000">
                      <a:alpha val="6500"/>
                    </a:srgbClr>
                  </a:solidFill>
                  <a:prstDash val="solid"/>
                </a:ln>
                <a:solidFill>
                  <a:schemeClr val="bg1">
                    <a:alpha val="95000"/>
                  </a:schemeClr>
                </a:solidFill>
                <a:effectLst>
                  <a:innerShdw blurRad="50900" dist="38500" dir="13500000">
                    <a:srgbClr val="000000">
                      <a:alpha val="60000"/>
                    </a:srgbClr>
                  </a:innerShdw>
                </a:effectLst>
                <a:latin typeface="Calibri (Títulos)"/>
                <a:ea typeface="Tahoma" panose="020B0604030504040204" pitchFamily="34" charset="0"/>
                <a:cs typeface="Tahoma" panose="020B0604030504040204" pitchFamily="34" charset="0"/>
              </a:rPr>
              <a:t>y Bienestar Social</a:t>
            </a:r>
            <a:endParaRPr lang="es-ES" spc="50" dirty="0" smtClean="0">
              <a:ln w="13500">
                <a:solidFill>
                  <a:srgbClr val="FF0000">
                    <a:alpha val="6500"/>
                  </a:srgbClr>
                </a:solidFill>
                <a:prstDash val="solid"/>
              </a:ln>
              <a:solidFill>
                <a:schemeClr val="bg1">
                  <a:alpha val="95000"/>
                </a:schemeClr>
              </a:solidFill>
              <a:effectLst>
                <a:innerShdw blurRad="50900" dist="38500" dir="13500000">
                  <a:srgbClr val="000000">
                    <a:alpha val="60000"/>
                  </a:srgbClr>
                </a:innerShdw>
              </a:effectLst>
              <a:latin typeface="Calibri (Títulos)"/>
              <a:ea typeface="Tahoma" panose="020B0604030504040204" pitchFamily="34" charset="0"/>
              <a:cs typeface="Tahoma" panose="020B0604030504040204" pitchFamily="34" charset="0"/>
            </a:endParaRPr>
          </a:p>
        </p:txBody>
      </p:sp>
      <p:sp>
        <p:nvSpPr>
          <p:cNvPr id="13" name="12 CuadroTexto"/>
          <p:cNvSpPr txBox="1"/>
          <p:nvPr/>
        </p:nvSpPr>
        <p:spPr>
          <a:xfrm>
            <a:off x="2411760" y="4365104"/>
            <a:ext cx="2376264" cy="553998"/>
          </a:xfrm>
          <a:prstGeom prst="rect">
            <a:avLst/>
          </a:prstGeom>
          <a:noFill/>
        </p:spPr>
        <p:txBody>
          <a:bodyPr wrap="square" rtlCol="0">
            <a:spAutoFit/>
          </a:bodyPr>
          <a:lstStyle/>
          <a:p>
            <a:r>
              <a:rPr lang="es-ES" sz="1000" i="1" dirty="0" smtClean="0">
                <a:solidFill>
                  <a:schemeClr val="bg1"/>
                </a:solidFill>
                <a:latin typeface="+mj-lt"/>
                <a:ea typeface="Tahoma" panose="020B0604030504040204" pitchFamily="34" charset="0"/>
                <a:cs typeface="Tahoma" panose="020B0604030504040204" pitchFamily="34" charset="0"/>
              </a:rPr>
              <a:t>Ing. </a:t>
            </a:r>
            <a:r>
              <a:rPr lang="es-ES" sz="1000" i="1" dirty="0" err="1" smtClean="0">
                <a:solidFill>
                  <a:schemeClr val="bg1"/>
                </a:solidFill>
                <a:latin typeface="+mj-lt"/>
                <a:ea typeface="Tahoma" panose="020B0604030504040204" pitchFamily="34" charset="0"/>
                <a:cs typeface="Tahoma" panose="020B0604030504040204" pitchFamily="34" charset="0"/>
              </a:rPr>
              <a:t>Biom</a:t>
            </a:r>
            <a:r>
              <a:rPr lang="es-ES" sz="1000" i="1" dirty="0" smtClean="0">
                <a:solidFill>
                  <a:schemeClr val="bg1"/>
                </a:solidFill>
                <a:latin typeface="+mj-lt"/>
                <a:ea typeface="Tahoma" panose="020B0604030504040204" pitchFamily="34" charset="0"/>
                <a:cs typeface="Tahoma" panose="020B0604030504040204" pitchFamily="34" charset="0"/>
              </a:rPr>
              <a:t>. Pedro Galván</a:t>
            </a:r>
          </a:p>
          <a:p>
            <a:r>
              <a:rPr lang="es-ES" sz="1000" b="1" dirty="0" smtClean="0">
                <a:solidFill>
                  <a:schemeClr val="bg1"/>
                </a:solidFill>
                <a:latin typeface="+mj-lt"/>
                <a:ea typeface="Tahoma" panose="020B0604030504040204" pitchFamily="34" charset="0"/>
                <a:cs typeface="Tahoma" panose="020B0604030504040204" pitchFamily="34" charset="0"/>
              </a:rPr>
              <a:t>Coordinador del Proyecto</a:t>
            </a:r>
          </a:p>
          <a:p>
            <a:r>
              <a:rPr lang="es-ES" sz="1000" b="1" dirty="0" smtClean="0">
                <a:solidFill>
                  <a:schemeClr val="bg1"/>
                </a:solidFill>
                <a:latin typeface="+mj-lt"/>
                <a:ea typeface="Tahoma" panose="020B0604030504040204" pitchFamily="34" charset="0"/>
                <a:cs typeface="Tahoma" panose="020B0604030504040204" pitchFamily="34" charset="0"/>
              </a:rPr>
              <a:t>Sistema Nacional de Telemedicina</a:t>
            </a:r>
            <a:endParaRPr lang="es-ES" sz="1000" dirty="0" smtClean="0">
              <a:solidFill>
                <a:schemeClr val="bg1"/>
              </a:solidFill>
              <a:latin typeface="+mj-lt"/>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53427839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D:\03 Soporte Audiovisual Fotos\04 18 Julio Mision New Horizons\Baja\DSC_044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280"/>
            <a:ext cx="9144000" cy="6098389"/>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Resultado de imagen para conacyt+Exp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8 Rectángulo"/>
          <p:cNvSpPr/>
          <p:nvPr/>
        </p:nvSpPr>
        <p:spPr>
          <a:xfrm>
            <a:off x="1" y="5517232"/>
            <a:ext cx="9143999" cy="134076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10 CuadroTexto"/>
          <p:cNvSpPr txBox="1"/>
          <p:nvPr/>
        </p:nvSpPr>
        <p:spPr>
          <a:xfrm>
            <a:off x="206088" y="5981230"/>
            <a:ext cx="2003649" cy="369332"/>
          </a:xfrm>
          <a:prstGeom prst="rect">
            <a:avLst/>
          </a:prstGeom>
          <a:noFill/>
        </p:spPr>
        <p:txBody>
          <a:bodyPr wrap="square" rtlCol="0">
            <a:spAutoFit/>
          </a:bodyPr>
          <a:lstStyle/>
          <a:p>
            <a:pPr algn="ctr"/>
            <a:r>
              <a:rPr lang="es-ES" b="1" dirty="0" smtClean="0">
                <a:solidFill>
                  <a:srgbClr val="FFC000"/>
                </a:solidFill>
                <a:latin typeface="Tahoma" panose="020B0604030504040204" pitchFamily="34" charset="0"/>
                <a:ea typeface="Tahoma" panose="020B0604030504040204" pitchFamily="34" charset="0"/>
                <a:cs typeface="Tahoma" panose="020B0604030504040204" pitchFamily="34" charset="0"/>
              </a:rPr>
              <a:t>CONFERENCIA</a:t>
            </a:r>
          </a:p>
        </p:txBody>
      </p:sp>
      <p:sp>
        <p:nvSpPr>
          <p:cNvPr id="12" name="11 CuadroTexto"/>
          <p:cNvSpPr txBox="1"/>
          <p:nvPr/>
        </p:nvSpPr>
        <p:spPr>
          <a:xfrm>
            <a:off x="5940152" y="5951021"/>
            <a:ext cx="3096344" cy="646331"/>
          </a:xfrm>
          <a:prstGeom prst="rect">
            <a:avLst/>
          </a:prstGeom>
          <a:noFill/>
        </p:spPr>
        <p:txBody>
          <a:bodyPr wrap="square" rtlCol="0" anchor="ctr">
            <a:spAutoFit/>
          </a:bodyPr>
          <a:lstStyle/>
          <a:p>
            <a:pPr algn="ctr"/>
            <a:r>
              <a:rPr lang="es-ES" b="1" spc="50" dirty="0" smtClean="0">
                <a:ln w="13500">
                  <a:solidFill>
                    <a:srgbClr val="FF0000">
                      <a:alpha val="6500"/>
                    </a:srgbClr>
                  </a:solidFill>
                  <a:prstDash val="solid"/>
                </a:ln>
                <a:solidFill>
                  <a:schemeClr val="bg1">
                    <a:alpha val="95000"/>
                  </a:schemeClr>
                </a:solidFill>
                <a:effectLst>
                  <a:innerShdw blurRad="50900" dist="38500" dir="13500000">
                    <a:srgbClr val="000000">
                      <a:alpha val="60000"/>
                    </a:srgbClr>
                  </a:innerShdw>
                </a:effectLst>
                <a:latin typeface="Calibri (Títulos)"/>
                <a:ea typeface="Tahoma" panose="020B0604030504040204" pitchFamily="34" charset="0"/>
                <a:cs typeface="Tahoma" panose="020B0604030504040204" pitchFamily="34" charset="0"/>
              </a:rPr>
              <a:t>Misión Nuevo Horizonte. </a:t>
            </a:r>
          </a:p>
          <a:p>
            <a:pPr algn="ctr"/>
            <a:r>
              <a:rPr lang="es-ES" b="1" spc="50" dirty="0" smtClean="0">
                <a:ln w="13500">
                  <a:solidFill>
                    <a:srgbClr val="FF0000">
                      <a:alpha val="6500"/>
                    </a:srgbClr>
                  </a:solidFill>
                  <a:prstDash val="solid"/>
                </a:ln>
                <a:solidFill>
                  <a:schemeClr val="bg1">
                    <a:alpha val="95000"/>
                  </a:schemeClr>
                </a:solidFill>
                <a:effectLst>
                  <a:innerShdw blurRad="50900" dist="38500" dir="13500000">
                    <a:srgbClr val="000000">
                      <a:alpha val="60000"/>
                    </a:srgbClr>
                  </a:innerShdw>
                </a:effectLst>
                <a:latin typeface="Calibri (Títulos)"/>
                <a:ea typeface="Tahoma" panose="020B0604030504040204" pitchFamily="34" charset="0"/>
                <a:cs typeface="Tahoma" panose="020B0604030504040204" pitchFamily="34" charset="0"/>
              </a:rPr>
              <a:t>Características de Plutón</a:t>
            </a:r>
          </a:p>
        </p:txBody>
      </p:sp>
      <p:sp>
        <p:nvSpPr>
          <p:cNvPr id="13" name="12 CuadroTexto"/>
          <p:cNvSpPr txBox="1"/>
          <p:nvPr/>
        </p:nvSpPr>
        <p:spPr>
          <a:xfrm>
            <a:off x="2411760" y="4365104"/>
            <a:ext cx="2376264" cy="553998"/>
          </a:xfrm>
          <a:prstGeom prst="rect">
            <a:avLst/>
          </a:prstGeom>
          <a:noFill/>
        </p:spPr>
        <p:txBody>
          <a:bodyPr wrap="square" rtlCol="0">
            <a:spAutoFit/>
          </a:bodyPr>
          <a:lstStyle/>
          <a:p>
            <a:r>
              <a:rPr lang="es-ES" sz="1000" i="1" dirty="0" smtClean="0">
                <a:solidFill>
                  <a:schemeClr val="bg1"/>
                </a:solidFill>
                <a:latin typeface="+mj-lt"/>
                <a:ea typeface="Tahoma" panose="020B0604030504040204" pitchFamily="34" charset="0"/>
                <a:cs typeface="Tahoma" panose="020B0604030504040204" pitchFamily="34" charset="0"/>
              </a:rPr>
              <a:t>Ing. </a:t>
            </a:r>
            <a:r>
              <a:rPr lang="es-ES" sz="1000" i="1" dirty="0" err="1" smtClean="0">
                <a:solidFill>
                  <a:schemeClr val="bg1"/>
                </a:solidFill>
                <a:latin typeface="+mj-lt"/>
                <a:ea typeface="Tahoma" panose="020B0604030504040204" pitchFamily="34" charset="0"/>
                <a:cs typeface="Tahoma" panose="020B0604030504040204" pitchFamily="34" charset="0"/>
              </a:rPr>
              <a:t>Biom</a:t>
            </a:r>
            <a:r>
              <a:rPr lang="es-ES" sz="1000" i="1" dirty="0" smtClean="0">
                <a:solidFill>
                  <a:schemeClr val="bg1"/>
                </a:solidFill>
                <a:latin typeface="+mj-lt"/>
                <a:ea typeface="Tahoma" panose="020B0604030504040204" pitchFamily="34" charset="0"/>
                <a:cs typeface="Tahoma" panose="020B0604030504040204" pitchFamily="34" charset="0"/>
              </a:rPr>
              <a:t>. Pedro Galván</a:t>
            </a:r>
          </a:p>
          <a:p>
            <a:r>
              <a:rPr lang="es-ES" sz="1000" b="1" dirty="0" smtClean="0">
                <a:solidFill>
                  <a:schemeClr val="bg1"/>
                </a:solidFill>
                <a:latin typeface="+mj-lt"/>
                <a:ea typeface="Tahoma" panose="020B0604030504040204" pitchFamily="34" charset="0"/>
                <a:cs typeface="Tahoma" panose="020B0604030504040204" pitchFamily="34" charset="0"/>
              </a:rPr>
              <a:t>Coordinador del Proyecto</a:t>
            </a:r>
          </a:p>
          <a:p>
            <a:r>
              <a:rPr lang="es-ES" sz="1000" b="1" dirty="0" smtClean="0">
                <a:solidFill>
                  <a:schemeClr val="bg1"/>
                </a:solidFill>
                <a:latin typeface="+mj-lt"/>
                <a:ea typeface="Tahoma" panose="020B0604030504040204" pitchFamily="34" charset="0"/>
                <a:cs typeface="Tahoma" panose="020B0604030504040204" pitchFamily="34" charset="0"/>
              </a:rPr>
              <a:t>Sistema Nacional de Telemedicina</a:t>
            </a:r>
            <a:endParaRPr lang="es-ES" sz="1000" dirty="0" smtClean="0">
              <a:solidFill>
                <a:schemeClr val="bg1"/>
              </a:solidFill>
              <a:latin typeface="+mj-lt"/>
              <a:ea typeface="Tahoma" panose="020B0604030504040204" pitchFamily="34" charset="0"/>
              <a:cs typeface="Tahoma" panose="020B0604030504040204" pitchFamily="34" charset="0"/>
            </a:endParaRPr>
          </a:p>
        </p:txBody>
      </p:sp>
      <p:sp>
        <p:nvSpPr>
          <p:cNvPr id="3" name="2 Rectángulo"/>
          <p:cNvSpPr/>
          <p:nvPr/>
        </p:nvSpPr>
        <p:spPr>
          <a:xfrm>
            <a:off x="755576" y="1772816"/>
            <a:ext cx="594066" cy="553998"/>
          </a:xfrm>
          <a:prstGeom prst="rect">
            <a:avLst/>
          </a:prstGeom>
        </p:spPr>
        <p:txBody>
          <a:bodyPr wrap="square">
            <a:spAutoFit/>
          </a:bodyPr>
          <a:lstStyle/>
          <a:p>
            <a:r>
              <a:rPr lang="es-ES" sz="1000" i="1" dirty="0"/>
              <a:t>Lucas </a:t>
            </a:r>
            <a:r>
              <a:rPr lang="es-ES" sz="1000" i="1" dirty="0" err="1"/>
              <a:t>Fleitas</a:t>
            </a:r>
            <a:r>
              <a:rPr lang="es-ES" sz="1000" i="1" dirty="0"/>
              <a:t> </a:t>
            </a:r>
            <a:r>
              <a:rPr lang="es-ES" sz="1000" i="1" dirty="0" smtClean="0"/>
              <a:t>Ibarrola</a:t>
            </a:r>
            <a:endParaRPr lang="en-US" sz="1000" i="1" dirty="0"/>
          </a:p>
        </p:txBody>
      </p:sp>
      <p:pic>
        <p:nvPicPr>
          <p:cNvPr id="2048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23728" y="5517232"/>
            <a:ext cx="3582144" cy="13472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3520822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s://fbcdn-sphotos-g-a.akamaihd.net/hphotos-ak-xaf1/v/t1.0-9/11742817_299778310145751_8676151888932212568_n.jpg?oh=3508925fc9f7e14cb8a6dba0b64cd98f&amp;oe=56F6E7EC&amp;__gda__=1458055261_3afb178209092135da6ff423b11b774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27384"/>
            <a:ext cx="9144000" cy="5143501"/>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Resultado de imagen para conacyt+Exp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8 Rectángulo"/>
          <p:cNvSpPr/>
          <p:nvPr/>
        </p:nvSpPr>
        <p:spPr>
          <a:xfrm>
            <a:off x="1" y="5116117"/>
            <a:ext cx="9143999" cy="17418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10 CuadroTexto"/>
          <p:cNvSpPr txBox="1"/>
          <p:nvPr/>
        </p:nvSpPr>
        <p:spPr>
          <a:xfrm>
            <a:off x="6191672" y="185842"/>
            <a:ext cx="2544217" cy="1200329"/>
          </a:xfrm>
          <a:prstGeom prst="rect">
            <a:avLst/>
          </a:prstGeom>
          <a:noFill/>
        </p:spPr>
        <p:txBody>
          <a:bodyPr wrap="square" rtlCol="0">
            <a:spAutoFit/>
          </a:bodyPr>
          <a:lstStyle/>
          <a:p>
            <a:pPr algn="ctr"/>
            <a:r>
              <a:rPr lang="es-ES" dirty="0" smtClean="0">
                <a:ln w="18415" cmpd="sng">
                  <a:solidFill>
                    <a:srgbClr val="C00000"/>
                  </a:solidFill>
                  <a:prstDash val="solid"/>
                </a:ln>
                <a:solidFill>
                  <a:srgbClr val="FF0000"/>
                </a:solidFill>
                <a:effectLst>
                  <a:outerShdw blurRad="63500" dir="3600000" algn="tl" rotWithShape="0">
                    <a:srgbClr val="000000">
                      <a:alpha val="70000"/>
                    </a:srgbClr>
                  </a:outerShdw>
                </a:effectLst>
                <a:latin typeface="Tahoma" panose="020B0604030504040204" pitchFamily="34" charset="0"/>
                <a:ea typeface="Tahoma" panose="020B0604030504040204" pitchFamily="34" charset="0"/>
                <a:cs typeface="Tahoma" panose="020B0604030504040204" pitchFamily="34" charset="0"/>
              </a:rPr>
              <a:t>SEMINARIOS INTERNACIONALES </a:t>
            </a:r>
          </a:p>
          <a:p>
            <a:pPr algn="ctr"/>
            <a:r>
              <a:rPr lang="es-ES" dirty="0" smtClean="0">
                <a:ln w="18415" cmpd="sng">
                  <a:solidFill>
                    <a:srgbClr val="C00000"/>
                  </a:solidFill>
                  <a:prstDash val="solid"/>
                </a:ln>
                <a:solidFill>
                  <a:srgbClr val="FF0000"/>
                </a:solidFill>
                <a:effectLst>
                  <a:outerShdw blurRad="63500" dir="3600000" algn="tl" rotWithShape="0">
                    <a:srgbClr val="000000">
                      <a:alpha val="70000"/>
                    </a:srgbClr>
                  </a:outerShdw>
                </a:effectLst>
                <a:latin typeface="Tahoma" panose="020B0604030504040204" pitchFamily="34" charset="0"/>
                <a:ea typeface="Tahoma" panose="020B0604030504040204" pitchFamily="34" charset="0"/>
                <a:cs typeface="Tahoma" panose="020B0604030504040204" pitchFamily="34" charset="0"/>
              </a:rPr>
              <a:t>DE COMUNICACIÓN </a:t>
            </a:r>
          </a:p>
          <a:p>
            <a:pPr algn="ctr"/>
            <a:r>
              <a:rPr lang="es-ES" dirty="0" smtClean="0">
                <a:ln w="18415" cmpd="sng">
                  <a:solidFill>
                    <a:srgbClr val="C00000"/>
                  </a:solidFill>
                  <a:prstDash val="solid"/>
                </a:ln>
                <a:solidFill>
                  <a:srgbClr val="FF0000"/>
                </a:solidFill>
                <a:effectLst>
                  <a:outerShdw blurRad="63500" dir="3600000" algn="tl" rotWithShape="0">
                    <a:srgbClr val="000000">
                      <a:alpha val="70000"/>
                    </a:srgbClr>
                  </a:outerShdw>
                </a:effectLst>
                <a:latin typeface="Tahoma" panose="020B0604030504040204" pitchFamily="34" charset="0"/>
                <a:ea typeface="Tahoma" panose="020B0604030504040204" pitchFamily="34" charset="0"/>
                <a:cs typeface="Tahoma" panose="020B0604030504040204" pitchFamily="34" charset="0"/>
              </a:rPr>
              <a:t>DE CIENCIA</a:t>
            </a:r>
          </a:p>
        </p:txBody>
      </p:sp>
      <p:sp>
        <p:nvSpPr>
          <p:cNvPr id="12" name="11 CuadroTexto"/>
          <p:cNvSpPr txBox="1"/>
          <p:nvPr/>
        </p:nvSpPr>
        <p:spPr>
          <a:xfrm>
            <a:off x="323528" y="5373216"/>
            <a:ext cx="2880320" cy="584775"/>
          </a:xfrm>
          <a:prstGeom prst="rect">
            <a:avLst/>
          </a:prstGeom>
          <a:noFill/>
        </p:spPr>
        <p:txBody>
          <a:bodyPr wrap="square" rtlCol="0" anchor="ctr">
            <a:spAutoFit/>
          </a:bodyPr>
          <a:lstStyle/>
          <a:p>
            <a:pPr algn="ctr"/>
            <a:r>
              <a:rPr lang="es-ES" sz="1600" spc="50" dirty="0" smtClean="0">
                <a:ln w="13500">
                  <a:solidFill>
                    <a:srgbClr val="FF0000">
                      <a:alpha val="6500"/>
                    </a:srgbClr>
                  </a:solidFill>
                  <a:prstDash val="solid"/>
                </a:ln>
                <a:solidFill>
                  <a:schemeClr val="bg1">
                    <a:alpha val="95000"/>
                  </a:schemeClr>
                </a:solidFill>
                <a:effectLst>
                  <a:innerShdw blurRad="50900" dist="38500" dir="13500000">
                    <a:srgbClr val="000000">
                      <a:alpha val="60000"/>
                    </a:srgbClr>
                  </a:innerShdw>
                </a:effectLst>
                <a:latin typeface="Calibri (Títulos)"/>
                <a:ea typeface="Tahoma" panose="020B0604030504040204" pitchFamily="34" charset="0"/>
                <a:cs typeface="Tahoma" panose="020B0604030504040204" pitchFamily="34" charset="0"/>
              </a:rPr>
              <a:t>“Construyendo cultura de Ciencia y Tecnología”</a:t>
            </a:r>
          </a:p>
        </p:txBody>
      </p:sp>
      <p:sp>
        <p:nvSpPr>
          <p:cNvPr id="3" name="2 Rectángulo"/>
          <p:cNvSpPr/>
          <p:nvPr/>
        </p:nvSpPr>
        <p:spPr>
          <a:xfrm>
            <a:off x="3275856" y="5132268"/>
            <a:ext cx="5831632" cy="1754326"/>
          </a:xfrm>
          <a:prstGeom prst="rect">
            <a:avLst/>
          </a:prstGeom>
        </p:spPr>
        <p:txBody>
          <a:bodyPr wrap="square">
            <a:spAutoFit/>
          </a:bodyPr>
          <a:lstStyle/>
          <a:p>
            <a:pPr marL="285750" indent="-285750">
              <a:buFont typeface="Arial" panose="020B0604020202020204" pitchFamily="34" charset="0"/>
              <a:buChar char="•"/>
            </a:pPr>
            <a:r>
              <a:rPr lang="es-ES" dirty="0" smtClean="0">
                <a:solidFill>
                  <a:schemeClr val="bg1"/>
                </a:solidFill>
              </a:rPr>
              <a:t>La </a:t>
            </a:r>
            <a:r>
              <a:rPr lang="es-ES" dirty="0">
                <a:solidFill>
                  <a:schemeClr val="bg1"/>
                </a:solidFill>
              </a:rPr>
              <a:t>expansión de la comunicación de la ciencia en América Latina: nuevas potencialidades y viejos </a:t>
            </a:r>
            <a:r>
              <a:rPr lang="es-ES" dirty="0" smtClean="0">
                <a:solidFill>
                  <a:schemeClr val="bg1"/>
                </a:solidFill>
              </a:rPr>
              <a:t>límites.</a:t>
            </a:r>
          </a:p>
          <a:p>
            <a:pPr marL="285750" indent="-285750">
              <a:buFont typeface="Arial" panose="020B0604020202020204" pitchFamily="34" charset="0"/>
              <a:buChar char="•"/>
            </a:pPr>
            <a:r>
              <a:rPr lang="es-ES" dirty="0">
                <a:solidFill>
                  <a:schemeClr val="bg1"/>
                </a:solidFill>
              </a:rPr>
              <a:t>La comunicación de la ciencia: reflexiones de Brasil</a:t>
            </a:r>
          </a:p>
          <a:p>
            <a:pPr marL="285750" indent="-285750">
              <a:buFont typeface="Arial" panose="020B0604020202020204" pitchFamily="34" charset="0"/>
              <a:buChar char="•"/>
            </a:pPr>
            <a:r>
              <a:rPr lang="es-ES" dirty="0" smtClean="0">
                <a:solidFill>
                  <a:schemeClr val="bg1"/>
                </a:solidFill>
              </a:rPr>
              <a:t>¿</a:t>
            </a:r>
            <a:r>
              <a:rPr lang="es-ES" dirty="0">
                <a:solidFill>
                  <a:schemeClr val="bg1"/>
                </a:solidFill>
              </a:rPr>
              <a:t>Pueden la Ciencia y la Innovación ser noticia</a:t>
            </a:r>
            <a:r>
              <a:rPr lang="es-ES" dirty="0" smtClean="0">
                <a:solidFill>
                  <a:schemeClr val="bg1"/>
                </a:solidFill>
              </a:rPr>
              <a:t>?</a:t>
            </a:r>
          </a:p>
          <a:p>
            <a:pPr marL="285750" indent="-285750">
              <a:buFont typeface="Arial" panose="020B0604020202020204" pitchFamily="34" charset="0"/>
              <a:buChar char="•"/>
            </a:pPr>
            <a:r>
              <a:rPr lang="es-ES" dirty="0" err="1" smtClean="0">
                <a:solidFill>
                  <a:schemeClr val="bg1"/>
                </a:solidFill>
              </a:rPr>
              <a:t>Maloka</a:t>
            </a:r>
            <a:r>
              <a:rPr lang="es-ES" dirty="0">
                <a:solidFill>
                  <a:schemeClr val="bg1"/>
                </a:solidFill>
              </a:rPr>
              <a:t>: Estrategias </a:t>
            </a:r>
            <a:r>
              <a:rPr lang="es-ES" dirty="0" smtClean="0">
                <a:solidFill>
                  <a:schemeClr val="bg1"/>
                </a:solidFill>
              </a:rPr>
              <a:t>transformadoras </a:t>
            </a:r>
            <a:r>
              <a:rPr lang="es-ES" dirty="0">
                <a:solidFill>
                  <a:schemeClr val="bg1"/>
                </a:solidFill>
              </a:rPr>
              <a:t>de </a:t>
            </a:r>
            <a:r>
              <a:rPr lang="es-ES" dirty="0" smtClean="0">
                <a:solidFill>
                  <a:schemeClr val="bg1"/>
                </a:solidFill>
              </a:rPr>
              <a:t>cultura </a:t>
            </a:r>
            <a:r>
              <a:rPr lang="es-ES" dirty="0">
                <a:solidFill>
                  <a:schemeClr val="bg1"/>
                </a:solidFill>
              </a:rPr>
              <a:t>en </a:t>
            </a:r>
            <a:r>
              <a:rPr lang="es-ES" dirty="0" err="1" smtClean="0">
                <a:solidFill>
                  <a:schemeClr val="bg1"/>
                </a:solidFill>
              </a:rPr>
              <a:t>CyT</a:t>
            </a:r>
            <a:endParaRPr lang="es-ES" dirty="0" smtClean="0">
              <a:solidFill>
                <a:schemeClr val="bg1"/>
              </a:solidFill>
            </a:endParaRPr>
          </a:p>
          <a:p>
            <a:pPr marL="285750" indent="-285750">
              <a:buFont typeface="Arial" panose="020B0604020202020204" pitchFamily="34" charset="0"/>
              <a:buChar char="•"/>
            </a:pPr>
            <a:r>
              <a:rPr lang="es-ES" dirty="0" smtClean="0">
                <a:solidFill>
                  <a:schemeClr val="bg1"/>
                </a:solidFill>
              </a:rPr>
              <a:t>Experiencias paraguayas en Comunicación de la Ciencia.</a:t>
            </a:r>
            <a:endParaRPr lang="en-US" dirty="0">
              <a:solidFill>
                <a:schemeClr val="bg1"/>
              </a:solidFill>
            </a:endParaRPr>
          </a:p>
        </p:txBody>
      </p:sp>
      <p:sp>
        <p:nvSpPr>
          <p:cNvPr id="14" name="13 CuadroTexto"/>
          <p:cNvSpPr txBox="1"/>
          <p:nvPr/>
        </p:nvSpPr>
        <p:spPr>
          <a:xfrm>
            <a:off x="596007" y="5939988"/>
            <a:ext cx="2319809" cy="369332"/>
          </a:xfrm>
          <a:prstGeom prst="rect">
            <a:avLst/>
          </a:prstGeom>
          <a:noFill/>
        </p:spPr>
        <p:txBody>
          <a:bodyPr wrap="square" rtlCol="0">
            <a:spAutoFit/>
          </a:bodyPr>
          <a:lstStyle/>
          <a:p>
            <a:pPr algn="ctr"/>
            <a:r>
              <a:rPr lang="es-ES" b="1" dirty="0" smtClean="0">
                <a:solidFill>
                  <a:srgbClr val="FFC000"/>
                </a:solidFill>
                <a:latin typeface="Tahoma" panose="020B0604030504040204" pitchFamily="34" charset="0"/>
                <a:ea typeface="Tahoma" panose="020B0604030504040204" pitchFamily="34" charset="0"/>
                <a:cs typeface="Tahoma" panose="020B0604030504040204" pitchFamily="34" charset="0"/>
              </a:rPr>
              <a:t>TEMAS TRATADOS</a:t>
            </a:r>
            <a:endParaRPr lang="en-US" b="1" dirty="0">
              <a:solidFill>
                <a:srgbClr val="FFC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8562751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Resultado de imagen para conacyt+Exp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11 CuadroTexto"/>
          <p:cNvSpPr txBox="1"/>
          <p:nvPr/>
        </p:nvSpPr>
        <p:spPr>
          <a:xfrm>
            <a:off x="3347864" y="5709155"/>
            <a:ext cx="5040560" cy="830997"/>
          </a:xfrm>
          <a:prstGeom prst="rect">
            <a:avLst/>
          </a:prstGeom>
          <a:noFill/>
        </p:spPr>
        <p:txBody>
          <a:bodyPr wrap="square" rtlCol="0" anchor="ctr">
            <a:spAutoFit/>
          </a:bodyPr>
          <a:lstStyle/>
          <a:p>
            <a:r>
              <a:rPr lang="es-ES" sz="1600" spc="50" dirty="0" smtClean="0">
                <a:ln w="13500">
                  <a:solidFill>
                    <a:srgbClr val="FF0000">
                      <a:alpha val="6500"/>
                    </a:srgbClr>
                  </a:solidFill>
                  <a:prstDash val="solid"/>
                </a:ln>
                <a:solidFill>
                  <a:schemeClr val="bg1">
                    <a:alpha val="95000"/>
                  </a:schemeClr>
                </a:solidFill>
                <a:effectLst>
                  <a:innerShdw blurRad="50900" dist="38500" dir="13500000">
                    <a:srgbClr val="000000">
                      <a:alpha val="60000"/>
                    </a:srgbClr>
                  </a:innerShdw>
                </a:effectLst>
                <a:latin typeface="Calibri (Títulos)"/>
                <a:ea typeface="Tahoma" panose="020B0604030504040204" pitchFamily="34" charset="0"/>
                <a:cs typeface="Tahoma" panose="020B0604030504040204" pitchFamily="34" charset="0"/>
              </a:rPr>
              <a:t>Sistema Nacional </a:t>
            </a:r>
            <a:r>
              <a:rPr lang="es-ES" sz="1600" spc="50" dirty="0">
                <a:ln w="13500">
                  <a:solidFill>
                    <a:srgbClr val="FF0000">
                      <a:alpha val="6500"/>
                    </a:srgbClr>
                  </a:solidFill>
                  <a:prstDash val="solid"/>
                </a:ln>
                <a:solidFill>
                  <a:schemeClr val="bg1">
                    <a:alpha val="95000"/>
                  </a:schemeClr>
                </a:solidFill>
                <a:effectLst>
                  <a:innerShdw blurRad="50900" dist="38500" dir="13500000">
                    <a:srgbClr val="000000">
                      <a:alpha val="60000"/>
                    </a:srgbClr>
                  </a:innerShdw>
                </a:effectLst>
                <a:latin typeface="Calibri (Títulos)"/>
                <a:ea typeface="Tahoma" panose="020B0604030504040204" pitchFamily="34" charset="0"/>
                <a:cs typeface="Tahoma" panose="020B0604030504040204" pitchFamily="34" charset="0"/>
              </a:rPr>
              <a:t>de Telemedicina funcionando en </a:t>
            </a:r>
            <a:r>
              <a:rPr lang="es-ES" sz="1600" spc="50" dirty="0" smtClean="0">
                <a:ln w="13500">
                  <a:solidFill>
                    <a:srgbClr val="FF0000">
                      <a:alpha val="6500"/>
                    </a:srgbClr>
                  </a:solidFill>
                  <a:prstDash val="solid"/>
                </a:ln>
                <a:solidFill>
                  <a:schemeClr val="bg1">
                    <a:alpha val="95000"/>
                  </a:schemeClr>
                </a:solidFill>
                <a:effectLst>
                  <a:innerShdw blurRad="50900" dist="38500" dir="13500000">
                    <a:srgbClr val="000000">
                      <a:alpha val="60000"/>
                    </a:srgbClr>
                  </a:innerShdw>
                </a:effectLst>
                <a:latin typeface="Calibri (Títulos)"/>
                <a:ea typeface="Tahoma" panose="020B0604030504040204" pitchFamily="34" charset="0"/>
                <a:cs typeface="Tahoma" panose="020B0604030504040204" pitchFamily="34" charset="0"/>
              </a:rPr>
              <a:t>25 hospitales </a:t>
            </a:r>
            <a:r>
              <a:rPr lang="es-ES" sz="1600" spc="50" dirty="0">
                <a:ln w="13500">
                  <a:solidFill>
                    <a:srgbClr val="FF0000">
                      <a:alpha val="6500"/>
                    </a:srgbClr>
                  </a:solidFill>
                  <a:prstDash val="solid"/>
                </a:ln>
                <a:solidFill>
                  <a:schemeClr val="bg1">
                    <a:alpha val="95000"/>
                  </a:schemeClr>
                </a:solidFill>
                <a:effectLst>
                  <a:innerShdw blurRad="50900" dist="38500" dir="13500000">
                    <a:srgbClr val="000000">
                      <a:alpha val="60000"/>
                    </a:srgbClr>
                  </a:innerShdw>
                </a:effectLst>
                <a:latin typeface="Calibri (Títulos)"/>
                <a:ea typeface="Tahoma" panose="020B0604030504040204" pitchFamily="34" charset="0"/>
                <a:cs typeface="Tahoma" panose="020B0604030504040204" pitchFamily="34" charset="0"/>
              </a:rPr>
              <a:t>regionales </a:t>
            </a:r>
            <a:r>
              <a:rPr lang="es-ES" sz="1600" spc="50" dirty="0" smtClean="0">
                <a:ln w="13500">
                  <a:solidFill>
                    <a:srgbClr val="FF0000">
                      <a:alpha val="6500"/>
                    </a:srgbClr>
                  </a:solidFill>
                  <a:prstDash val="solid"/>
                </a:ln>
                <a:solidFill>
                  <a:schemeClr val="bg1">
                    <a:alpha val="95000"/>
                  </a:schemeClr>
                </a:solidFill>
                <a:effectLst>
                  <a:innerShdw blurRad="50900" dist="38500" dir="13500000">
                    <a:srgbClr val="000000">
                      <a:alpha val="60000"/>
                    </a:srgbClr>
                  </a:innerShdw>
                </a:effectLst>
                <a:latin typeface="Calibri (Títulos)"/>
                <a:ea typeface="Tahoma" panose="020B0604030504040204" pitchFamily="34" charset="0"/>
                <a:cs typeface="Tahoma" panose="020B0604030504040204" pitchFamily="34" charset="0"/>
              </a:rPr>
              <a:t>y distritales </a:t>
            </a:r>
            <a:r>
              <a:rPr lang="es-ES" sz="1600" spc="50" dirty="0">
                <a:ln w="13500">
                  <a:solidFill>
                    <a:srgbClr val="FF0000">
                      <a:alpha val="6500"/>
                    </a:srgbClr>
                  </a:solidFill>
                  <a:prstDash val="solid"/>
                </a:ln>
                <a:solidFill>
                  <a:schemeClr val="bg1">
                    <a:alpha val="95000"/>
                  </a:schemeClr>
                </a:solidFill>
                <a:effectLst>
                  <a:innerShdw blurRad="50900" dist="38500" dir="13500000">
                    <a:srgbClr val="000000">
                      <a:alpha val="60000"/>
                    </a:srgbClr>
                  </a:innerShdw>
                </a:effectLst>
                <a:latin typeface="Calibri (Títulos)"/>
                <a:ea typeface="Tahoma" panose="020B0604030504040204" pitchFamily="34" charset="0"/>
                <a:cs typeface="Tahoma" panose="020B0604030504040204" pitchFamily="34" charset="0"/>
              </a:rPr>
              <a:t>del Ministerio de </a:t>
            </a:r>
            <a:r>
              <a:rPr lang="es-ES" sz="1600" spc="50" dirty="0" smtClean="0">
                <a:ln w="13500">
                  <a:solidFill>
                    <a:srgbClr val="FF0000">
                      <a:alpha val="6500"/>
                    </a:srgbClr>
                  </a:solidFill>
                  <a:prstDash val="solid"/>
                </a:ln>
                <a:solidFill>
                  <a:schemeClr val="bg1">
                    <a:alpha val="95000"/>
                  </a:schemeClr>
                </a:solidFill>
                <a:effectLst>
                  <a:innerShdw blurRad="50900" dist="38500" dir="13500000">
                    <a:srgbClr val="000000">
                      <a:alpha val="60000"/>
                    </a:srgbClr>
                  </a:innerShdw>
                </a:effectLst>
                <a:latin typeface="Calibri (Títulos)"/>
                <a:ea typeface="Tahoma" panose="020B0604030504040204" pitchFamily="34" charset="0"/>
                <a:cs typeface="Tahoma" panose="020B0604030504040204" pitchFamily="34" charset="0"/>
              </a:rPr>
              <a:t>Salud Pública </a:t>
            </a:r>
            <a:r>
              <a:rPr lang="es-ES" sz="1600" spc="50" dirty="0">
                <a:ln w="13500">
                  <a:solidFill>
                    <a:srgbClr val="FF0000">
                      <a:alpha val="6500"/>
                    </a:srgbClr>
                  </a:solidFill>
                  <a:prstDash val="solid"/>
                </a:ln>
                <a:solidFill>
                  <a:schemeClr val="bg1">
                    <a:alpha val="95000"/>
                  </a:schemeClr>
                </a:solidFill>
                <a:effectLst>
                  <a:innerShdw blurRad="50900" dist="38500" dir="13500000">
                    <a:srgbClr val="000000">
                      <a:alpha val="60000"/>
                    </a:srgbClr>
                  </a:innerShdw>
                </a:effectLst>
                <a:latin typeface="Calibri (Títulos)"/>
                <a:ea typeface="Tahoma" panose="020B0604030504040204" pitchFamily="34" charset="0"/>
                <a:cs typeface="Tahoma" panose="020B0604030504040204" pitchFamily="34" charset="0"/>
              </a:rPr>
              <a:t>y Bienestar Social</a:t>
            </a:r>
            <a:endParaRPr lang="es-ES" sz="1600" spc="50" dirty="0" smtClean="0">
              <a:ln w="13500">
                <a:solidFill>
                  <a:srgbClr val="FF0000">
                    <a:alpha val="6500"/>
                  </a:srgbClr>
                </a:solidFill>
                <a:prstDash val="solid"/>
              </a:ln>
              <a:solidFill>
                <a:schemeClr val="bg1">
                  <a:alpha val="95000"/>
                </a:schemeClr>
              </a:solidFill>
              <a:effectLst>
                <a:innerShdw blurRad="50900" dist="38500" dir="13500000">
                  <a:srgbClr val="000000">
                    <a:alpha val="60000"/>
                  </a:srgbClr>
                </a:innerShdw>
              </a:effectLst>
              <a:latin typeface="Calibri (Títulos)"/>
              <a:ea typeface="Tahoma" panose="020B0604030504040204" pitchFamily="34" charset="0"/>
              <a:cs typeface="Tahoma" panose="020B0604030504040204" pitchFamily="34" charset="0"/>
            </a:endParaRPr>
          </a:p>
        </p:txBody>
      </p:sp>
      <p:graphicFrame>
        <p:nvGraphicFramePr>
          <p:cNvPr id="3" name="2 Tabla"/>
          <p:cNvGraphicFramePr>
            <a:graphicFrameLocks noGrp="1"/>
          </p:cNvGraphicFramePr>
          <p:nvPr>
            <p:extLst>
              <p:ext uri="{D42A27DB-BD31-4B8C-83A1-F6EECF244321}">
                <p14:modId xmlns:p14="http://schemas.microsoft.com/office/powerpoint/2010/main" val="3330984187"/>
              </p:ext>
            </p:extLst>
          </p:nvPr>
        </p:nvGraphicFramePr>
        <p:xfrm>
          <a:off x="227583" y="620688"/>
          <a:ext cx="8808913" cy="5479949"/>
        </p:xfrm>
        <a:graphic>
          <a:graphicData uri="http://schemas.openxmlformats.org/drawingml/2006/table">
            <a:tbl>
              <a:tblPr firstRow="1" bandRow="1">
                <a:tableStyleId>{D7AC3CCA-C797-4891-BE02-D94E43425B78}</a:tableStyleId>
              </a:tblPr>
              <a:tblGrid>
                <a:gridCol w="977080"/>
                <a:gridCol w="1342600"/>
                <a:gridCol w="6489233"/>
              </a:tblGrid>
              <a:tr h="448924">
                <a:tc gridSpan="2">
                  <a:txBody>
                    <a:bodyPr/>
                    <a:lstStyle/>
                    <a:p>
                      <a:pPr algn="ctr"/>
                      <a:r>
                        <a:rPr lang="es-ES" dirty="0" smtClean="0">
                          <a:solidFill>
                            <a:schemeClr val="bg1"/>
                          </a:solidFill>
                        </a:rPr>
                        <a:t>CONFERENCISTA</a:t>
                      </a:r>
                      <a:endParaRPr lang="en-US" dirty="0">
                        <a:solidFill>
                          <a:schemeClr val="bg1"/>
                        </a:solidFill>
                      </a:endParaRPr>
                    </a:p>
                  </a:txBody>
                  <a:tcPr anchor="ctr">
                    <a:solidFill>
                      <a:srgbClr val="002060"/>
                    </a:solidFill>
                  </a:tcPr>
                </a:tc>
                <a:tc hMerge="1">
                  <a:txBody>
                    <a:bodyPr/>
                    <a:lstStyle/>
                    <a:p>
                      <a:endParaRPr lang="en-US" dirty="0"/>
                    </a:p>
                  </a:txBody>
                  <a:tcPr anchor="ctr">
                    <a:solidFill>
                      <a:schemeClr val="bg1"/>
                    </a:solidFill>
                  </a:tcPr>
                </a:tc>
                <a:tc>
                  <a:txBody>
                    <a:bodyPr/>
                    <a:lstStyle/>
                    <a:p>
                      <a:pPr algn="ctr"/>
                      <a:r>
                        <a:rPr lang="es-ES" dirty="0" smtClean="0">
                          <a:solidFill>
                            <a:schemeClr val="bg1"/>
                          </a:solidFill>
                        </a:rPr>
                        <a:t>REFERENCIAS DE</a:t>
                      </a:r>
                      <a:r>
                        <a:rPr lang="es-ES" baseline="0" dirty="0" smtClean="0">
                          <a:solidFill>
                            <a:schemeClr val="bg1"/>
                          </a:solidFill>
                        </a:rPr>
                        <a:t> LOS EXPOSITORES INTERNACIONALES</a:t>
                      </a:r>
                      <a:endParaRPr lang="en-US" dirty="0">
                        <a:solidFill>
                          <a:schemeClr val="bg1"/>
                        </a:solidFill>
                      </a:endParaRPr>
                    </a:p>
                  </a:txBody>
                  <a:tcPr anchor="ctr">
                    <a:solidFill>
                      <a:srgbClr val="002060"/>
                    </a:solidFill>
                  </a:tcPr>
                </a:tc>
              </a:tr>
              <a:tr h="1250042">
                <a:tc>
                  <a:txBody>
                    <a:bodyPr/>
                    <a:lstStyle/>
                    <a:p>
                      <a:pPr algn="ctr"/>
                      <a:r>
                        <a:rPr lang="es-ES" sz="1100" b="1" dirty="0" smtClean="0">
                          <a:latin typeface="Tahoma" panose="020B0604030504040204" pitchFamily="34" charset="0"/>
                          <a:ea typeface="Tahoma" panose="020B0604030504040204" pitchFamily="34" charset="0"/>
                          <a:cs typeface="Tahoma" panose="020B0604030504040204" pitchFamily="34" charset="0"/>
                        </a:rPr>
                        <a:t>Luisa </a:t>
                      </a:r>
                    </a:p>
                    <a:p>
                      <a:pPr algn="ctr"/>
                      <a:r>
                        <a:rPr lang="es-ES" sz="1100" b="1" dirty="0" err="1" smtClean="0">
                          <a:latin typeface="Tahoma" panose="020B0604030504040204" pitchFamily="34" charset="0"/>
                          <a:ea typeface="Tahoma" panose="020B0604030504040204" pitchFamily="34" charset="0"/>
                          <a:cs typeface="Tahoma" panose="020B0604030504040204" pitchFamily="34" charset="0"/>
                        </a:rPr>
                        <a:t>Massarani</a:t>
                      </a:r>
                      <a:endParaRPr lang="en-US" sz="1100" b="1" dirty="0">
                        <a:latin typeface="Tahoma" panose="020B0604030504040204" pitchFamily="34" charset="0"/>
                        <a:ea typeface="Tahoma" panose="020B0604030504040204" pitchFamily="34" charset="0"/>
                        <a:cs typeface="Tahoma" panose="020B0604030504040204" pitchFamily="34" charset="0"/>
                      </a:endParaRPr>
                    </a:p>
                  </a:txBody>
                  <a:tcPr>
                    <a:solidFill>
                      <a:schemeClr val="bg1"/>
                    </a:solidFill>
                  </a:tcPr>
                </a:tc>
                <a:tc>
                  <a:txBody>
                    <a:bodyPr/>
                    <a:lstStyle/>
                    <a:p>
                      <a:endParaRPr lang="en-US" sz="1100" b="1" dirty="0">
                        <a:latin typeface="Tahoma" panose="020B0604030504040204" pitchFamily="34" charset="0"/>
                        <a:ea typeface="Tahoma" panose="020B0604030504040204" pitchFamily="34" charset="0"/>
                        <a:cs typeface="Tahoma" panose="020B0604030504040204" pitchFamily="34" charset="0"/>
                      </a:endParaRPr>
                    </a:p>
                  </a:txBody>
                  <a:tcPr anchor="ctr">
                    <a:solidFill>
                      <a:schemeClr val="bg1"/>
                    </a:solidFill>
                  </a:tcPr>
                </a:tc>
                <a:tc>
                  <a:txBody>
                    <a:bodyPr/>
                    <a:lstStyle/>
                    <a:p>
                      <a:r>
                        <a:rPr lang="es-ES" sz="1100" dirty="0" smtClean="0">
                          <a:latin typeface="Tahoma" panose="020B0604030504040204" pitchFamily="34" charset="0"/>
                          <a:ea typeface="Tahoma" panose="020B0604030504040204" pitchFamily="34" charset="0"/>
                          <a:cs typeface="Tahoma" panose="020B0604030504040204" pitchFamily="34" charset="0"/>
                        </a:rPr>
                        <a:t>Lic. Comunicación Social, Universidad Católica de Río de Janeiro. Máster. Ciencias de la Información, Instituto Brasileño de Información en </a:t>
                      </a:r>
                      <a:r>
                        <a:rPr lang="es-ES" sz="1100" dirty="0" err="1" smtClean="0">
                          <a:latin typeface="Tahoma" panose="020B0604030504040204" pitchFamily="34" charset="0"/>
                          <a:ea typeface="Tahoma" panose="020B0604030504040204" pitchFamily="34" charset="0"/>
                          <a:cs typeface="Tahoma" panose="020B0604030504040204" pitchFamily="34" charset="0"/>
                        </a:rPr>
                        <a:t>CyT</a:t>
                      </a:r>
                      <a:r>
                        <a:rPr lang="es-ES" sz="1100" dirty="0" smtClean="0">
                          <a:latin typeface="Tahoma" panose="020B0604030504040204" pitchFamily="34" charset="0"/>
                          <a:ea typeface="Tahoma" panose="020B0604030504040204" pitchFamily="34" charset="0"/>
                          <a:cs typeface="Tahoma" panose="020B0604030504040204" pitchFamily="34" charset="0"/>
                        </a:rPr>
                        <a:t>. Doctorado en Gestión, Educación y Difusión en </a:t>
                      </a:r>
                      <a:r>
                        <a:rPr lang="es-ES" sz="1100" dirty="0" err="1" smtClean="0">
                          <a:latin typeface="Tahoma" panose="020B0604030504040204" pitchFamily="34" charset="0"/>
                          <a:ea typeface="Tahoma" panose="020B0604030504040204" pitchFamily="34" charset="0"/>
                          <a:cs typeface="Tahoma" panose="020B0604030504040204" pitchFamily="34" charset="0"/>
                        </a:rPr>
                        <a:t>Biociencias</a:t>
                      </a:r>
                      <a:r>
                        <a:rPr lang="es-ES" sz="1100" dirty="0" smtClean="0">
                          <a:latin typeface="Tahoma" panose="020B0604030504040204" pitchFamily="34" charset="0"/>
                          <a:ea typeface="Tahoma" panose="020B0604030504040204" pitchFamily="34" charset="0"/>
                          <a:cs typeface="Tahoma" panose="020B0604030504040204" pitchFamily="34" charset="0"/>
                        </a:rPr>
                        <a:t>, Universidad Federal de Río.</a:t>
                      </a:r>
                      <a:r>
                        <a:rPr lang="es-ES" sz="1100" baseline="0" dirty="0" smtClean="0">
                          <a:latin typeface="Tahoma" panose="020B0604030504040204" pitchFamily="34" charset="0"/>
                          <a:ea typeface="Tahoma" panose="020B0604030504040204" pitchFamily="34" charset="0"/>
                          <a:cs typeface="Tahoma" panose="020B0604030504040204" pitchFamily="34" charset="0"/>
                        </a:rPr>
                        <a:t> </a:t>
                      </a:r>
                      <a:r>
                        <a:rPr lang="es-ES" sz="1100" dirty="0" smtClean="0">
                          <a:latin typeface="Tahoma" panose="020B0604030504040204" pitchFamily="34" charset="0"/>
                          <a:ea typeface="Tahoma" panose="020B0604030504040204" pitchFamily="34" charset="0"/>
                          <a:cs typeface="Tahoma" panose="020B0604030504040204" pitchFamily="34" charset="0"/>
                        </a:rPr>
                        <a:t>Directora del Museo de la vida (2009-2013). Investigador Asociado Honorario del Departamento de Estudios de Ciencia y Tecnología de la Universidad </a:t>
                      </a:r>
                      <a:r>
                        <a:rPr lang="es-ES" sz="1100" dirty="0" err="1" smtClean="0">
                          <a:latin typeface="Tahoma" panose="020B0604030504040204" pitchFamily="34" charset="0"/>
                          <a:ea typeface="Tahoma" panose="020B0604030504040204" pitchFamily="34" charset="0"/>
                          <a:cs typeface="Tahoma" panose="020B0604030504040204" pitchFamily="34" charset="0"/>
                        </a:rPr>
                        <a:t>College</a:t>
                      </a:r>
                      <a:r>
                        <a:rPr lang="es-ES" sz="1100" dirty="0" smtClean="0">
                          <a:latin typeface="Tahoma" panose="020B0604030504040204" pitchFamily="34" charset="0"/>
                          <a:ea typeface="Tahoma" panose="020B0604030504040204" pitchFamily="34" charset="0"/>
                          <a:cs typeface="Tahoma" panose="020B0604030504040204" pitchFamily="34" charset="0"/>
                        </a:rPr>
                        <a:t> de Londres. Publicó cerca de 70 artículos científicos sobre Comunicación Pública de la </a:t>
                      </a:r>
                      <a:r>
                        <a:rPr lang="es-ES" sz="1100" dirty="0" err="1" smtClean="0">
                          <a:latin typeface="Tahoma" panose="020B0604030504040204" pitchFamily="34" charset="0"/>
                          <a:ea typeface="Tahoma" panose="020B0604030504040204" pitchFamily="34" charset="0"/>
                          <a:cs typeface="Tahoma" panose="020B0604030504040204" pitchFamily="34" charset="0"/>
                        </a:rPr>
                        <a:t>CyT</a:t>
                      </a:r>
                      <a:r>
                        <a:rPr lang="es-ES" sz="1100" dirty="0" smtClean="0">
                          <a:latin typeface="Tahoma" panose="020B0604030504040204" pitchFamily="34" charset="0"/>
                          <a:ea typeface="Tahoma" panose="020B0604030504040204" pitchFamily="34" charset="0"/>
                          <a:cs typeface="Tahoma" panose="020B0604030504040204" pitchFamily="34" charset="0"/>
                        </a:rPr>
                        <a:t>.</a:t>
                      </a:r>
                      <a:r>
                        <a:rPr lang="es-ES" sz="1100" baseline="0" dirty="0" smtClean="0">
                          <a:latin typeface="Tahoma" panose="020B0604030504040204" pitchFamily="34" charset="0"/>
                          <a:ea typeface="Tahoma" panose="020B0604030504040204" pitchFamily="34" charset="0"/>
                          <a:cs typeface="Tahoma" panose="020B0604030504040204" pitchFamily="34" charset="0"/>
                        </a:rPr>
                        <a:t> </a:t>
                      </a:r>
                      <a:r>
                        <a:rPr lang="es-ES" sz="1100" dirty="0" smtClean="0">
                          <a:latin typeface="Tahoma" panose="020B0604030504040204" pitchFamily="34" charset="0"/>
                          <a:ea typeface="Tahoma" panose="020B0604030504040204" pitchFamily="34" charset="0"/>
                          <a:cs typeface="Tahoma" panose="020B0604030504040204" pitchFamily="34" charset="0"/>
                        </a:rPr>
                        <a:t>Directora Ejecutiva de la Red Pop-UNESCO. Premio Mercosur de Ciencia y Tecnología 2014.</a:t>
                      </a:r>
                      <a:endParaRPr lang="en-US" sz="1100" dirty="0">
                        <a:latin typeface="Tahoma" panose="020B0604030504040204" pitchFamily="34" charset="0"/>
                        <a:ea typeface="Tahoma" panose="020B0604030504040204" pitchFamily="34" charset="0"/>
                        <a:cs typeface="Tahoma" panose="020B0604030504040204" pitchFamily="34" charset="0"/>
                      </a:endParaRPr>
                    </a:p>
                  </a:txBody>
                  <a:tcPr anchor="ctr">
                    <a:solidFill>
                      <a:schemeClr val="bg1"/>
                    </a:solidFill>
                  </a:tcPr>
                </a:tc>
              </a:tr>
              <a:tr h="1280899">
                <a:tc>
                  <a:txBody>
                    <a:bodyPr/>
                    <a:lstStyle/>
                    <a:p>
                      <a:pPr algn="ctr"/>
                      <a:r>
                        <a:rPr lang="es-ES" sz="1100" b="1" dirty="0" smtClean="0">
                          <a:latin typeface="Tahoma" panose="020B0604030504040204" pitchFamily="34" charset="0"/>
                          <a:ea typeface="Tahoma" panose="020B0604030504040204" pitchFamily="34" charset="0"/>
                          <a:cs typeface="Tahoma" panose="020B0604030504040204" pitchFamily="34" charset="0"/>
                        </a:rPr>
                        <a:t>Nora </a:t>
                      </a:r>
                    </a:p>
                    <a:p>
                      <a:pPr algn="ctr"/>
                      <a:r>
                        <a:rPr lang="es-ES" sz="1100" b="1" dirty="0" smtClean="0">
                          <a:latin typeface="Tahoma" panose="020B0604030504040204" pitchFamily="34" charset="0"/>
                          <a:ea typeface="Tahoma" panose="020B0604030504040204" pitchFamily="34" charset="0"/>
                          <a:cs typeface="Tahoma" panose="020B0604030504040204" pitchFamily="34" charset="0"/>
                        </a:rPr>
                        <a:t>Bar</a:t>
                      </a:r>
                      <a:endParaRPr lang="en-US" sz="1100" b="1" dirty="0">
                        <a:latin typeface="Tahoma" panose="020B0604030504040204" pitchFamily="34" charset="0"/>
                        <a:ea typeface="Tahoma" panose="020B0604030504040204" pitchFamily="34" charset="0"/>
                        <a:cs typeface="Tahoma" panose="020B0604030504040204" pitchFamily="34" charset="0"/>
                      </a:endParaRPr>
                    </a:p>
                  </a:txBody>
                  <a:tcPr>
                    <a:solidFill>
                      <a:schemeClr val="bg1"/>
                    </a:solidFill>
                  </a:tcPr>
                </a:tc>
                <a:tc>
                  <a:txBody>
                    <a:bodyPr/>
                    <a:lstStyle/>
                    <a:p>
                      <a:pPr algn="ctr"/>
                      <a:endParaRPr lang="en-US" sz="1100" b="1" dirty="0">
                        <a:latin typeface="Tahoma" panose="020B0604030504040204" pitchFamily="34" charset="0"/>
                        <a:ea typeface="Tahoma" panose="020B0604030504040204" pitchFamily="34" charset="0"/>
                        <a:cs typeface="Tahoma" panose="020B0604030504040204" pitchFamily="34" charset="0"/>
                      </a:endParaRPr>
                    </a:p>
                  </a:txBody>
                  <a:tcPr anchor="ctr">
                    <a:solidFill>
                      <a:schemeClr val="bg1"/>
                    </a:solidFill>
                  </a:tcPr>
                </a:tc>
                <a:tc>
                  <a:txBody>
                    <a:bodyPr/>
                    <a:lstStyle/>
                    <a:p>
                      <a:r>
                        <a:rPr lang="es-ES" sz="1100" kern="1200" dirty="0" smtClean="0">
                          <a:solidFill>
                            <a:schemeClr val="dk1"/>
                          </a:solidFill>
                          <a:effectLst/>
                          <a:latin typeface="Tahoma" panose="020B0604030504040204" pitchFamily="34" charset="0"/>
                          <a:ea typeface="Tahoma" panose="020B0604030504040204" pitchFamily="34" charset="0"/>
                          <a:cs typeface="Tahoma" panose="020B0604030504040204" pitchFamily="34" charset="0"/>
                        </a:rPr>
                        <a:t>Editora de Ciencia/Salud del diario LA NACION de Argentina, donde comenzó como colaboradora en 1980.</a:t>
                      </a:r>
                      <a:r>
                        <a:rPr lang="es-ES" sz="1100" kern="1200" baseline="0" dirty="0" smtClean="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s-ES" sz="1100" kern="1200" dirty="0" smtClean="0">
                          <a:solidFill>
                            <a:schemeClr val="dk1"/>
                          </a:solidFill>
                          <a:effectLst/>
                          <a:latin typeface="Tahoma" panose="020B0604030504040204" pitchFamily="34" charset="0"/>
                          <a:ea typeface="Tahoma" panose="020B0604030504040204" pitchFamily="34" charset="0"/>
                          <a:cs typeface="Tahoma" panose="020B0604030504040204" pitchFamily="34" charset="0"/>
                        </a:rPr>
                        <a:t>Pertenece a la Red Argentina de Periodistas Científicos. En 1997 recibió el diploma al mérito en divulgación científica otorgado por la Fundación </a:t>
                      </a:r>
                      <a:r>
                        <a:rPr lang="es-ES" sz="1100" kern="1200" dirty="0" err="1" smtClean="0">
                          <a:solidFill>
                            <a:schemeClr val="dk1"/>
                          </a:solidFill>
                          <a:effectLst/>
                          <a:latin typeface="Tahoma" panose="020B0604030504040204" pitchFamily="34" charset="0"/>
                          <a:ea typeface="Tahoma" panose="020B0604030504040204" pitchFamily="34" charset="0"/>
                          <a:cs typeface="Tahoma" panose="020B0604030504040204" pitchFamily="34" charset="0"/>
                        </a:rPr>
                        <a:t>Konex</a:t>
                      </a:r>
                      <a:r>
                        <a:rPr lang="es-ES" sz="1100" kern="1200" dirty="0" smtClean="0">
                          <a:solidFill>
                            <a:schemeClr val="dk1"/>
                          </a:solidFill>
                          <a:effectLst/>
                          <a:latin typeface="Tahoma" panose="020B0604030504040204" pitchFamily="34" charset="0"/>
                          <a:ea typeface="Tahoma" panose="020B0604030504040204" pitchFamily="34" charset="0"/>
                          <a:cs typeface="Tahoma" panose="020B0604030504040204" pitchFamily="34" charset="0"/>
                        </a:rPr>
                        <a:t>. En 2002, se incorporó a la Academia Nacional de Periodistas científicos. Conduce el Programa “El Arcón, ciencia, salud, y tecnología”, por Radio Plata. Dirige la colección “Qué es”, sobre popularización de la ciencia, de la Editorial Paidós. Coordina el ciclo de Cafés científicos de la academia Argentina de Ciencias Exactas, Físicas y Naturales.</a:t>
                      </a:r>
                      <a:endParaRPr lang="en-US" sz="1100" dirty="0">
                        <a:latin typeface="Tahoma" panose="020B0604030504040204" pitchFamily="34" charset="0"/>
                        <a:ea typeface="Tahoma" panose="020B0604030504040204" pitchFamily="34" charset="0"/>
                        <a:cs typeface="Tahoma" panose="020B0604030504040204" pitchFamily="34" charset="0"/>
                      </a:endParaRPr>
                    </a:p>
                  </a:txBody>
                  <a:tcPr anchor="ctr">
                    <a:solidFill>
                      <a:schemeClr val="bg1"/>
                    </a:solidFill>
                  </a:tcPr>
                </a:tc>
              </a:tr>
              <a:tr h="1250042">
                <a:tc>
                  <a:txBody>
                    <a:bodyPr/>
                    <a:lstStyle/>
                    <a:p>
                      <a:pPr algn="ctr"/>
                      <a:r>
                        <a:rPr lang="es-ES" sz="1100" b="1" dirty="0" smtClean="0">
                          <a:latin typeface="Tahoma" panose="020B0604030504040204" pitchFamily="34" charset="0"/>
                          <a:ea typeface="Tahoma" panose="020B0604030504040204" pitchFamily="34" charset="0"/>
                          <a:cs typeface="Tahoma" panose="020B0604030504040204" pitchFamily="34" charset="0"/>
                        </a:rPr>
                        <a:t>Nohora </a:t>
                      </a:r>
                    </a:p>
                    <a:p>
                      <a:pPr algn="ctr"/>
                      <a:r>
                        <a:rPr lang="es-ES" sz="1100" b="1" dirty="0" smtClean="0">
                          <a:latin typeface="Tahoma" panose="020B0604030504040204" pitchFamily="34" charset="0"/>
                          <a:ea typeface="Tahoma" panose="020B0604030504040204" pitchFamily="34" charset="0"/>
                          <a:cs typeface="Tahoma" panose="020B0604030504040204" pitchFamily="34" charset="0"/>
                        </a:rPr>
                        <a:t>Hoyos</a:t>
                      </a:r>
                      <a:endParaRPr lang="en-US" sz="1100" b="1" dirty="0">
                        <a:latin typeface="Tahoma" panose="020B0604030504040204" pitchFamily="34" charset="0"/>
                        <a:ea typeface="Tahoma" panose="020B0604030504040204" pitchFamily="34" charset="0"/>
                        <a:cs typeface="Tahoma" panose="020B0604030504040204" pitchFamily="34" charset="0"/>
                      </a:endParaRPr>
                    </a:p>
                  </a:txBody>
                  <a:tcPr>
                    <a:solidFill>
                      <a:schemeClr val="bg1"/>
                    </a:solidFill>
                  </a:tcPr>
                </a:tc>
                <a:tc>
                  <a:txBody>
                    <a:bodyPr/>
                    <a:lstStyle/>
                    <a:p>
                      <a:pPr algn="ctr"/>
                      <a:endParaRPr lang="en-US" sz="1100" b="1" dirty="0">
                        <a:latin typeface="Tahoma" panose="020B0604030504040204" pitchFamily="34" charset="0"/>
                        <a:ea typeface="Tahoma" panose="020B0604030504040204" pitchFamily="34" charset="0"/>
                        <a:cs typeface="Tahoma" panose="020B0604030504040204" pitchFamily="34" charset="0"/>
                      </a:endParaRPr>
                    </a:p>
                  </a:txBody>
                  <a:tcPr anchor="ctr">
                    <a:solidFill>
                      <a:schemeClr val="bg1"/>
                    </a:solidFill>
                  </a:tcPr>
                </a:tc>
                <a:tc>
                  <a:txBody>
                    <a:bodyPr/>
                    <a:lstStyle/>
                    <a:p>
                      <a:r>
                        <a:rPr lang="es-ES" sz="1100" dirty="0" smtClean="0">
                          <a:latin typeface="Tahoma" panose="020B0604030504040204" pitchFamily="34" charset="0"/>
                          <a:ea typeface="Tahoma" panose="020B0604030504040204" pitchFamily="34" charset="0"/>
                          <a:cs typeface="Tahoma" panose="020B0604030504040204" pitchFamily="34" charset="0"/>
                        </a:rPr>
                        <a:t>Presidenta Ejecutiva, la Corporación </a:t>
                      </a:r>
                      <a:r>
                        <a:rPr lang="es-ES" sz="1100" dirty="0" err="1" smtClean="0">
                          <a:latin typeface="Tahoma" panose="020B0604030504040204" pitchFamily="34" charset="0"/>
                          <a:ea typeface="Tahoma" panose="020B0604030504040204" pitchFamily="34" charset="0"/>
                          <a:cs typeface="Tahoma" panose="020B0604030504040204" pitchFamily="34" charset="0"/>
                        </a:rPr>
                        <a:t>Maloka</a:t>
                      </a:r>
                      <a:r>
                        <a:rPr lang="es-ES" sz="1100" dirty="0" smtClean="0">
                          <a:latin typeface="Tahoma" panose="020B0604030504040204" pitchFamily="34" charset="0"/>
                          <a:ea typeface="Tahoma" panose="020B0604030504040204" pitchFamily="34" charset="0"/>
                          <a:cs typeface="Tahoma" panose="020B0604030504040204" pitchFamily="34" charset="0"/>
                        </a:rPr>
                        <a:t>. Investigadora formada en Ciencias de la Salud con énfasis en Investigación Básica en cáncer. Experta en Gestión de Programas y Proyectos de Educación, Ciencia, Tecnología e Innovación como ejes para el desarrollo económico</a:t>
                      </a:r>
                      <a:r>
                        <a:rPr lang="es-ES" sz="1100" baseline="0" dirty="0" smtClean="0">
                          <a:latin typeface="Tahoma" panose="020B0604030504040204" pitchFamily="34" charset="0"/>
                          <a:ea typeface="Tahoma" panose="020B0604030504040204" pitchFamily="34" charset="0"/>
                          <a:cs typeface="Tahoma" panose="020B0604030504040204" pitchFamily="34" charset="0"/>
                        </a:rPr>
                        <a:t> </a:t>
                      </a:r>
                      <a:r>
                        <a:rPr lang="es-ES" sz="1100" dirty="0" smtClean="0">
                          <a:latin typeface="Tahoma" panose="020B0604030504040204" pitchFamily="34" charset="0"/>
                          <a:ea typeface="Tahoma" panose="020B0604030504040204" pitchFamily="34" charset="0"/>
                          <a:cs typeface="Tahoma" panose="020B0604030504040204" pitchFamily="34" charset="0"/>
                        </a:rPr>
                        <a:t>y social. Gestora y líder en Políticas de </a:t>
                      </a:r>
                      <a:r>
                        <a:rPr lang="es-ES" sz="1100" dirty="0" err="1" smtClean="0">
                          <a:latin typeface="Tahoma" panose="020B0604030504040204" pitchFamily="34" charset="0"/>
                          <a:ea typeface="Tahoma" panose="020B0604030504040204" pitchFamily="34" charset="0"/>
                          <a:cs typeface="Tahoma" panose="020B0604030504040204" pitchFamily="34" charset="0"/>
                        </a:rPr>
                        <a:t>CyT</a:t>
                      </a:r>
                      <a:r>
                        <a:rPr lang="es-ES" sz="1100" dirty="0" smtClean="0">
                          <a:latin typeface="Tahoma" panose="020B0604030504040204" pitchFamily="34" charset="0"/>
                          <a:ea typeface="Tahoma" panose="020B0604030504040204" pitchFamily="34" charset="0"/>
                          <a:cs typeface="Tahoma" panose="020B0604030504040204" pitchFamily="34" charset="0"/>
                        </a:rPr>
                        <a:t>,</a:t>
                      </a:r>
                      <a:r>
                        <a:rPr lang="es-ES" sz="1100" baseline="0" dirty="0" smtClean="0">
                          <a:latin typeface="Tahoma" panose="020B0604030504040204" pitchFamily="34" charset="0"/>
                          <a:ea typeface="Tahoma" panose="020B0604030504040204" pitchFamily="34" charset="0"/>
                          <a:cs typeface="Tahoma" panose="020B0604030504040204" pitchFamily="34" charset="0"/>
                        </a:rPr>
                        <a:t> </a:t>
                      </a:r>
                      <a:r>
                        <a:rPr lang="es-ES" sz="1100" dirty="0" smtClean="0">
                          <a:latin typeface="Tahoma" panose="020B0604030504040204" pitchFamily="34" charset="0"/>
                          <a:ea typeface="Tahoma" panose="020B0604030504040204" pitchFamily="34" charset="0"/>
                          <a:cs typeface="Tahoma" panose="020B0604030504040204" pitchFamily="34" charset="0"/>
                        </a:rPr>
                        <a:t>incluyendo las dos leyes de </a:t>
                      </a:r>
                      <a:r>
                        <a:rPr lang="es-ES" sz="1100" dirty="0" err="1" smtClean="0">
                          <a:latin typeface="Tahoma" panose="020B0604030504040204" pitchFamily="34" charset="0"/>
                          <a:ea typeface="Tahoma" panose="020B0604030504040204" pitchFamily="34" charset="0"/>
                          <a:cs typeface="Tahoma" panose="020B0604030504040204" pitchFamily="34" charset="0"/>
                        </a:rPr>
                        <a:t>CyT</a:t>
                      </a:r>
                      <a:r>
                        <a:rPr lang="es-ES" sz="1100" dirty="0" smtClean="0">
                          <a:latin typeface="Tahoma" panose="020B0604030504040204" pitchFamily="34" charset="0"/>
                          <a:ea typeface="Tahoma" panose="020B0604030504040204" pitchFamily="34" charset="0"/>
                          <a:cs typeface="Tahoma" panose="020B0604030504040204" pitchFamily="34" charset="0"/>
                        </a:rPr>
                        <a:t> colombianas y la estrategia nacional  de apropiación social de </a:t>
                      </a:r>
                      <a:r>
                        <a:rPr lang="es-ES" sz="1100" dirty="0" err="1" smtClean="0">
                          <a:latin typeface="Tahoma" panose="020B0604030504040204" pitchFamily="34" charset="0"/>
                          <a:ea typeface="Tahoma" panose="020B0604030504040204" pitchFamily="34" charset="0"/>
                          <a:cs typeface="Tahoma" panose="020B0604030504040204" pitchFamily="34" charset="0"/>
                        </a:rPr>
                        <a:t>CyT</a:t>
                      </a:r>
                      <a:r>
                        <a:rPr lang="es-ES" sz="1100" dirty="0" smtClean="0">
                          <a:latin typeface="Tahoma" panose="020B0604030504040204" pitchFamily="34" charset="0"/>
                          <a:ea typeface="Tahoma" panose="020B0604030504040204" pitchFamily="34" charset="0"/>
                          <a:cs typeface="Tahoma" panose="020B0604030504040204" pitchFamily="34" charset="0"/>
                        </a:rPr>
                        <a:t>. Promotora y gestora de </a:t>
                      </a:r>
                      <a:r>
                        <a:rPr lang="es-ES" sz="1100" dirty="0" err="1" smtClean="0">
                          <a:latin typeface="Tahoma" panose="020B0604030504040204" pitchFamily="34" charset="0"/>
                          <a:ea typeface="Tahoma" panose="020B0604030504040204" pitchFamily="34" charset="0"/>
                          <a:cs typeface="Tahoma" panose="020B0604030504040204" pitchFamily="34" charset="0"/>
                        </a:rPr>
                        <a:t>Maloka</a:t>
                      </a:r>
                      <a:r>
                        <a:rPr lang="es-ES" sz="1100" dirty="0" smtClean="0">
                          <a:latin typeface="Tahoma" panose="020B0604030504040204" pitchFamily="34" charset="0"/>
                          <a:ea typeface="Tahoma" panose="020B0604030504040204" pitchFamily="34" charset="0"/>
                          <a:cs typeface="Tahoma" panose="020B0604030504040204" pitchFamily="34" charset="0"/>
                        </a:rPr>
                        <a:t>, programa nacional con proyección internacional dedicado al enriquecimiento de la cultura ciudadana en Ciencia y Tecnología. </a:t>
                      </a:r>
                      <a:endParaRPr lang="en-US" sz="1100" dirty="0">
                        <a:latin typeface="Tahoma" panose="020B0604030504040204" pitchFamily="34" charset="0"/>
                        <a:ea typeface="Tahoma" panose="020B0604030504040204" pitchFamily="34" charset="0"/>
                        <a:cs typeface="Tahoma" panose="020B0604030504040204" pitchFamily="34" charset="0"/>
                      </a:endParaRPr>
                    </a:p>
                  </a:txBody>
                  <a:tcPr anchor="ctr">
                    <a:solidFill>
                      <a:schemeClr val="bg1"/>
                    </a:solidFill>
                  </a:tcPr>
                </a:tc>
              </a:tr>
              <a:tr h="1250042">
                <a:tc>
                  <a:txBody>
                    <a:bodyPr/>
                    <a:lstStyle/>
                    <a:p>
                      <a:pPr algn="ctr"/>
                      <a:r>
                        <a:rPr lang="es-ES" sz="1100" b="1" dirty="0" smtClean="0">
                          <a:latin typeface="Tahoma" panose="020B0604030504040204" pitchFamily="34" charset="0"/>
                          <a:ea typeface="Tahoma" panose="020B0604030504040204" pitchFamily="34" charset="0"/>
                          <a:cs typeface="Tahoma" panose="020B0604030504040204" pitchFamily="34" charset="0"/>
                        </a:rPr>
                        <a:t>Carmelo</a:t>
                      </a:r>
                      <a:r>
                        <a:rPr lang="es-ES" sz="1100" b="1" baseline="0" dirty="0" smtClean="0">
                          <a:latin typeface="Tahoma" panose="020B0604030504040204" pitchFamily="34" charset="0"/>
                          <a:ea typeface="Tahoma" panose="020B0604030504040204" pitchFamily="34" charset="0"/>
                          <a:cs typeface="Tahoma" panose="020B0604030504040204" pitchFamily="34" charset="0"/>
                        </a:rPr>
                        <a:t> </a:t>
                      </a:r>
                      <a:r>
                        <a:rPr lang="es-ES" sz="1100" b="1" baseline="0" dirty="0" err="1" smtClean="0">
                          <a:latin typeface="Tahoma" panose="020B0604030504040204" pitchFamily="34" charset="0"/>
                          <a:ea typeface="Tahoma" panose="020B0604030504040204" pitchFamily="34" charset="0"/>
                          <a:cs typeface="Tahoma" panose="020B0604030504040204" pitchFamily="34" charset="0"/>
                        </a:rPr>
                        <a:t>Polino</a:t>
                      </a:r>
                      <a:endParaRPr lang="en-US" sz="1100" b="1" dirty="0">
                        <a:latin typeface="Tahoma" panose="020B0604030504040204" pitchFamily="34" charset="0"/>
                        <a:ea typeface="Tahoma" panose="020B0604030504040204" pitchFamily="34" charset="0"/>
                        <a:cs typeface="Tahoma" panose="020B0604030504040204" pitchFamily="34" charset="0"/>
                      </a:endParaRPr>
                    </a:p>
                  </a:txBody>
                  <a:tcPr>
                    <a:solidFill>
                      <a:schemeClr val="bg1"/>
                    </a:solidFill>
                  </a:tcPr>
                </a:tc>
                <a:tc>
                  <a:txBody>
                    <a:bodyPr/>
                    <a:lstStyle/>
                    <a:p>
                      <a:pPr algn="ctr"/>
                      <a:endParaRPr lang="en-US" sz="1100" b="1" dirty="0">
                        <a:latin typeface="Tahoma" panose="020B0604030504040204" pitchFamily="34" charset="0"/>
                        <a:ea typeface="Tahoma" panose="020B0604030504040204" pitchFamily="34" charset="0"/>
                        <a:cs typeface="Tahoma" panose="020B0604030504040204" pitchFamily="34" charset="0"/>
                      </a:endParaRPr>
                    </a:p>
                  </a:txBody>
                  <a:tcPr anchor="ctr">
                    <a:solidFill>
                      <a:schemeClr val="bg1"/>
                    </a:solidFill>
                  </a:tcPr>
                </a:tc>
                <a:tc>
                  <a:txBody>
                    <a:bodyPr/>
                    <a:lstStyle/>
                    <a:p>
                      <a:r>
                        <a:rPr lang="es-ES" sz="1100" dirty="0" smtClean="0">
                          <a:latin typeface="Tahoma" panose="020B0604030504040204" pitchFamily="34" charset="0"/>
                          <a:ea typeface="Tahoma" panose="020B0604030504040204" pitchFamily="34" charset="0"/>
                          <a:cs typeface="Tahoma" panose="020B0604030504040204" pitchFamily="34" charset="0"/>
                        </a:rPr>
                        <a:t>Investigador del Observatorio CTS de la Organización de Estados Iberoamericanos. Investigador del Centro REDES (Argentina). Investigador de la Red de Indicadores de Ciencia y Tecnología (RICYT). Doctor y Máster en Estudios de la Ciencia (Universidad de Oviedo, España); Máster en Comunicación y Cultura de la Ciencia y la Tecnología (Universidad de Salamanca, España) y Máster en Ciencia, Tecnología y Sociedad (Universidad Nacional de Quilmes, Argentina). Docente de post-grado en distintas universidades de Argentina y el exterior, así como en institutos de formación. </a:t>
                      </a:r>
                      <a:endParaRPr lang="en-US" sz="1100" dirty="0">
                        <a:latin typeface="Tahoma" panose="020B0604030504040204" pitchFamily="34" charset="0"/>
                        <a:ea typeface="Tahoma" panose="020B0604030504040204" pitchFamily="34" charset="0"/>
                        <a:cs typeface="Tahoma" panose="020B0604030504040204" pitchFamily="34" charset="0"/>
                      </a:endParaRPr>
                    </a:p>
                  </a:txBody>
                  <a:tcPr anchor="ctr">
                    <a:solidFill>
                      <a:schemeClr val="bg1"/>
                    </a:solidFill>
                  </a:tcPr>
                </a:tc>
              </a:tr>
            </a:tbl>
          </a:graphicData>
        </a:graphic>
      </p:graphicFrame>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1124742"/>
            <a:ext cx="1080120" cy="1080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b="10264"/>
          <a:stretch/>
        </p:blipFill>
        <p:spPr bwMode="auto">
          <a:xfrm>
            <a:off x="1259632" y="2372892"/>
            <a:ext cx="1080120" cy="1171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7"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18780" t="10565" r="17889" b="46865"/>
          <a:stretch/>
        </p:blipFill>
        <p:spPr bwMode="auto">
          <a:xfrm>
            <a:off x="1291197" y="3693790"/>
            <a:ext cx="1120563" cy="1152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8"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l="23120" r="22266" b="20845"/>
          <a:stretch/>
        </p:blipFill>
        <p:spPr bwMode="auto">
          <a:xfrm>
            <a:off x="1331640" y="4941166"/>
            <a:ext cx="1066639" cy="11594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20"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1336" y="1580363"/>
            <a:ext cx="824107" cy="57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21"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9864" y="2883326"/>
            <a:ext cx="816099" cy="5229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5169" y="5402269"/>
            <a:ext cx="816099" cy="5229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22"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8096" y="4101454"/>
            <a:ext cx="874443" cy="5793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8783089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Rafa\Desktop\IMG-20151202-WA002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95" y="7707"/>
            <a:ext cx="4852035"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12 Rectángulo"/>
          <p:cNvSpPr/>
          <p:nvPr/>
        </p:nvSpPr>
        <p:spPr>
          <a:xfrm>
            <a:off x="4831004" y="6169825"/>
            <a:ext cx="4259225" cy="67292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b="1" dirty="0" smtClean="0"/>
              <a:t>Premios de incentivo</a:t>
            </a:r>
            <a:endParaRPr lang="en-US" sz="2800" b="1" dirty="0"/>
          </a:p>
        </p:txBody>
      </p:sp>
      <p:sp>
        <p:nvSpPr>
          <p:cNvPr id="14" name="13 Rectángulo"/>
          <p:cNvSpPr/>
          <p:nvPr/>
        </p:nvSpPr>
        <p:spPr>
          <a:xfrm>
            <a:off x="4860032" y="2896478"/>
            <a:ext cx="4259225" cy="67292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b="1" dirty="0" smtClean="0"/>
              <a:t>Estudiantes galardonados</a:t>
            </a:r>
            <a:endParaRPr lang="en-US" sz="2800" b="1" dirty="0"/>
          </a:p>
        </p:txBody>
      </p:sp>
      <p:pic>
        <p:nvPicPr>
          <p:cNvPr id="1026" name="Picture 2" descr="C:\Users\Rafa\Desktop\Premiados Curie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2963" y="45307"/>
            <a:ext cx="4231037" cy="282069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Rafa\Desktop\Premio Curi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0333" y="3589392"/>
            <a:ext cx="4238171" cy="2536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453303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Rectángulo"/>
          <p:cNvSpPr/>
          <p:nvPr/>
        </p:nvSpPr>
        <p:spPr>
          <a:xfrm>
            <a:off x="-36511" y="2567572"/>
            <a:ext cx="9204199" cy="134076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C:\Users\Rafa\Desktop\Py M Curie oct 2015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3928" y="3948786"/>
            <a:ext cx="5220072" cy="2936598"/>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Rafa\Desktop\Colegio Ma Auxiliadora.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892" r="16165"/>
          <a:stretch/>
        </p:blipFill>
        <p:spPr bwMode="auto">
          <a:xfrm>
            <a:off x="-36511" y="3949093"/>
            <a:ext cx="4173082" cy="293629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Rafa\Desktop\IMG-20151202-WA0029.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420" t="3062" r="29932" b="64601"/>
          <a:stretch/>
        </p:blipFill>
        <p:spPr bwMode="auto">
          <a:xfrm>
            <a:off x="3563888" y="3025980"/>
            <a:ext cx="1009211" cy="87611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Rafa\Desktop\Colegio ganador con Embajador francés.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797" t="5725" r="10145" b="5398"/>
          <a:stretch/>
        </p:blipFill>
        <p:spPr bwMode="auto">
          <a:xfrm>
            <a:off x="-36512" y="0"/>
            <a:ext cx="4176463" cy="3052566"/>
          </a:xfrm>
          <a:prstGeom prst="rect">
            <a:avLst/>
          </a:prstGeom>
          <a:noFill/>
          <a:extLst>
            <a:ext uri="{909E8E84-426E-40DD-AFC4-6F175D3DCCD1}">
              <a14:hiddenFill xmlns:a14="http://schemas.microsoft.com/office/drawing/2010/main">
                <a:solidFill>
                  <a:srgbClr val="FFFFFF"/>
                </a:solidFill>
              </a14:hiddenFill>
            </a:ext>
          </a:extLst>
        </p:spPr>
      </p:pic>
      <p:sp>
        <p:nvSpPr>
          <p:cNvPr id="10" name="9 CuadroTexto"/>
          <p:cNvSpPr txBox="1"/>
          <p:nvPr/>
        </p:nvSpPr>
        <p:spPr>
          <a:xfrm>
            <a:off x="0" y="3140968"/>
            <a:ext cx="3563888" cy="584775"/>
          </a:xfrm>
          <a:prstGeom prst="rect">
            <a:avLst/>
          </a:prstGeom>
          <a:noFill/>
        </p:spPr>
        <p:txBody>
          <a:bodyPr wrap="square" rtlCol="0">
            <a:spAutoFit/>
          </a:bodyPr>
          <a:lstStyle/>
          <a:p>
            <a:pPr algn="ctr"/>
            <a:r>
              <a:rPr lang="es-ES" sz="1600" b="1" dirty="0" smtClean="0">
                <a:solidFill>
                  <a:srgbClr val="FFC000"/>
                </a:solidFill>
                <a:latin typeface="Tahoma" panose="020B0604030504040204" pitchFamily="34" charset="0"/>
                <a:ea typeface="Tahoma" panose="020B0604030504040204" pitchFamily="34" charset="0"/>
                <a:cs typeface="Tahoma" panose="020B0604030504040204" pitchFamily="34" charset="0"/>
              </a:rPr>
              <a:t>PREMIO JUVENIL DE CIENCIAS</a:t>
            </a:r>
          </a:p>
          <a:p>
            <a:r>
              <a:rPr lang="es-ES" sz="1600" dirty="0" smtClean="0">
                <a:solidFill>
                  <a:schemeClr val="bg1"/>
                </a:solidFill>
                <a:latin typeface="Tahoma" panose="020B0604030504040204" pitchFamily="34" charset="0"/>
                <a:ea typeface="Tahoma" panose="020B0604030504040204" pitchFamily="34" charset="0"/>
                <a:cs typeface="Tahoma" panose="020B0604030504040204" pitchFamily="34" charset="0"/>
              </a:rPr>
              <a:t>Pierre et Marie Curie</a:t>
            </a:r>
            <a:endParaRPr lang="en-US" sz="16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1" name="10 CuadroTexto"/>
          <p:cNvSpPr txBox="1"/>
          <p:nvPr/>
        </p:nvSpPr>
        <p:spPr>
          <a:xfrm>
            <a:off x="4573099" y="3102059"/>
            <a:ext cx="4463397" cy="830997"/>
          </a:xfrm>
          <a:prstGeom prst="rect">
            <a:avLst/>
          </a:prstGeom>
          <a:noFill/>
        </p:spPr>
        <p:txBody>
          <a:bodyPr wrap="square" rtlCol="0">
            <a:spAutoFit/>
          </a:bodyPr>
          <a:lstStyle/>
          <a:p>
            <a:pPr algn="ctr"/>
            <a:r>
              <a:rPr lang="es-ES" sz="1600" b="1" dirty="0" smtClean="0">
                <a:solidFill>
                  <a:srgbClr val="FFC000"/>
                </a:solidFill>
                <a:latin typeface="Tahoma" panose="020B0604030504040204" pitchFamily="34" charset="0"/>
                <a:ea typeface="Tahoma" panose="020B0604030504040204" pitchFamily="34" charset="0"/>
                <a:cs typeface="Tahoma" panose="020B0604030504040204" pitchFamily="34" charset="0"/>
              </a:rPr>
              <a:t>EXPOSICIÓN XII  DE LA FERIA JUVENIL DE CIENCIAS</a:t>
            </a:r>
          </a:p>
          <a:p>
            <a:pPr algn="ctr"/>
            <a:r>
              <a:rPr lang="es-ES" sz="1600" dirty="0" smtClean="0">
                <a:solidFill>
                  <a:schemeClr val="bg1"/>
                </a:solidFill>
                <a:latin typeface="Tahoma" panose="020B0604030504040204" pitchFamily="34" charset="0"/>
                <a:ea typeface="Tahoma" panose="020B0604030504040204" pitchFamily="34" charset="0"/>
                <a:cs typeface="Tahoma" panose="020B0604030504040204" pitchFamily="34" charset="0"/>
              </a:rPr>
              <a:t>proyectos presentados</a:t>
            </a:r>
            <a:endParaRPr lang="en-US" sz="16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1 CuadroTexto"/>
          <p:cNvSpPr txBox="1"/>
          <p:nvPr/>
        </p:nvSpPr>
        <p:spPr>
          <a:xfrm>
            <a:off x="5180883" y="3291377"/>
            <a:ext cx="648072" cy="615553"/>
          </a:xfrm>
          <a:prstGeom prst="rect">
            <a:avLst/>
          </a:prstGeom>
          <a:noFill/>
        </p:spPr>
        <p:txBody>
          <a:bodyPr wrap="square" rtlCol="0">
            <a:spAutoFit/>
          </a:bodyPr>
          <a:lstStyle/>
          <a:p>
            <a:r>
              <a:rPr lang="es-ES" sz="3400" b="1" dirty="0" smtClean="0">
                <a:solidFill>
                  <a:srgbClr val="00B050"/>
                </a:solidFill>
              </a:rPr>
              <a:t>37</a:t>
            </a:r>
            <a:endParaRPr lang="en-US" sz="3400" b="1" dirty="0">
              <a:solidFill>
                <a:srgbClr val="00B050"/>
              </a:solidFill>
            </a:endParaRPr>
          </a:p>
        </p:txBody>
      </p:sp>
      <p:sp>
        <p:nvSpPr>
          <p:cNvPr id="14" name="13 CuadroTexto"/>
          <p:cNvSpPr txBox="1"/>
          <p:nvPr/>
        </p:nvSpPr>
        <p:spPr>
          <a:xfrm>
            <a:off x="2123727" y="3317503"/>
            <a:ext cx="1296145" cy="615553"/>
          </a:xfrm>
          <a:prstGeom prst="rect">
            <a:avLst/>
          </a:prstGeom>
          <a:noFill/>
        </p:spPr>
        <p:txBody>
          <a:bodyPr wrap="square" rtlCol="0">
            <a:spAutoFit/>
          </a:bodyPr>
          <a:lstStyle/>
          <a:p>
            <a:r>
              <a:rPr lang="es-ES" sz="3400" b="1" dirty="0" smtClean="0">
                <a:solidFill>
                  <a:srgbClr val="00B050"/>
                </a:solidFill>
              </a:rPr>
              <a:t>2015</a:t>
            </a:r>
            <a:endParaRPr lang="en-US" sz="3400" b="1" dirty="0">
              <a:solidFill>
                <a:srgbClr val="00B050"/>
              </a:solidFill>
            </a:endParaRPr>
          </a:p>
        </p:txBody>
      </p:sp>
      <p:pic>
        <p:nvPicPr>
          <p:cNvPr id="3" name="Picture 2" descr="C:\Users\Rafa\Desktop\Doctor Curie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44903" y="14864"/>
            <a:ext cx="5102352" cy="3054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272259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8" name="Picture 10"/>
          <p:cNvPicPr>
            <a:picLocks noChangeAspect="1" noChangeArrowheads="1"/>
          </p:cNvPicPr>
          <p:nvPr/>
        </p:nvPicPr>
        <p:blipFill rotWithShape="1">
          <a:blip r:embed="rId2">
            <a:extLst>
              <a:ext uri="{28A0092B-C50C-407E-A947-70E740481C1C}">
                <a14:useLocalDpi xmlns:a14="http://schemas.microsoft.com/office/drawing/2010/main" val="0"/>
              </a:ext>
            </a:extLst>
          </a:blip>
          <a:srcRect l="17197" r="15344"/>
          <a:stretch/>
        </p:blipFill>
        <p:spPr bwMode="auto">
          <a:xfrm>
            <a:off x="324525" y="2096455"/>
            <a:ext cx="1586236" cy="1350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2" name="Picture 4" descr="C:\Users\Rafa\Desktop\Omapa 2-IMG-20151202-WA0024.jpg"/>
          <p:cNvPicPr>
            <a:picLocks noChangeAspect="1" noChangeArrowheads="1"/>
          </p:cNvPicPr>
          <p:nvPr/>
        </p:nvPicPr>
        <p:blipFill rotWithShape="1">
          <a:blip r:embed="rId3">
            <a:extLst>
              <a:ext uri="{28A0092B-C50C-407E-A947-70E740481C1C}">
                <a14:useLocalDpi xmlns:a14="http://schemas.microsoft.com/office/drawing/2010/main" val="0"/>
              </a:ext>
            </a:extLst>
          </a:blip>
          <a:srcRect t="18219" b="16962"/>
          <a:stretch/>
        </p:blipFill>
        <p:spPr bwMode="auto">
          <a:xfrm>
            <a:off x="4464497" y="4737065"/>
            <a:ext cx="4355975" cy="2120935"/>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D:\03 Soporte Audiovisual Fotos\11 24 Julio Panel Debate\DSC_001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784706" y="6075031"/>
            <a:ext cx="7283698" cy="486029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D:\03 Soporte Audiovisual Fotos\11 24 Julio Panel Debate\DSC_007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34651" y="-3783739"/>
            <a:ext cx="6241555" cy="416473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D:\03 Soporte Audiovisual Fotos\11 24 Julio Panel Debate\DSC_031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269760" y="1628799"/>
            <a:ext cx="6079436" cy="4056563"/>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Mostrando IMG-20151202-WA0026.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741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3584711"/>
            <a:ext cx="4357732" cy="3273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3" name="Picture 5" descr="C:\Users\Rafa\Desktop\Omapa 3-IMG-20151202-WA0023.jpg"/>
          <p:cNvPicPr>
            <a:picLocks noChangeAspect="1" noChangeArrowheads="1"/>
          </p:cNvPicPr>
          <p:nvPr/>
        </p:nvPicPr>
        <p:blipFill rotWithShape="1">
          <a:blip r:embed="rId8">
            <a:extLst>
              <a:ext uri="{28A0092B-C50C-407E-A947-70E740481C1C}">
                <a14:useLocalDpi xmlns:a14="http://schemas.microsoft.com/office/drawing/2010/main" val="0"/>
              </a:ext>
            </a:extLst>
          </a:blip>
          <a:srcRect t="20122" b="21411"/>
          <a:stretch/>
        </p:blipFill>
        <p:spPr bwMode="auto">
          <a:xfrm>
            <a:off x="4405499" y="0"/>
            <a:ext cx="4558989" cy="4745235"/>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8" descr="Resultado de imagen para Omap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7419"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87508" y="2174940"/>
            <a:ext cx="1559677" cy="11934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CuadroTexto"/>
          <p:cNvSpPr txBox="1"/>
          <p:nvPr/>
        </p:nvSpPr>
        <p:spPr>
          <a:xfrm>
            <a:off x="-13879" y="3356992"/>
            <a:ext cx="4273910" cy="261610"/>
          </a:xfrm>
          <a:prstGeom prst="rect">
            <a:avLst/>
          </a:prstGeom>
          <a:noFill/>
        </p:spPr>
        <p:txBody>
          <a:bodyPr wrap="square" rtlCol="0">
            <a:spAutoFit/>
          </a:bodyPr>
          <a:lstStyle/>
          <a:p>
            <a:pPr algn="ctr"/>
            <a:r>
              <a:rPr lang="es-ES" sz="1100" dirty="0" smtClean="0">
                <a:latin typeface="Tahoma" panose="020B0604030504040204" pitchFamily="34" charset="0"/>
                <a:ea typeface="Tahoma" panose="020B0604030504040204" pitchFamily="34" charset="0"/>
                <a:cs typeface="Tahoma" panose="020B0604030504040204" pitchFamily="34" charset="0"/>
              </a:rPr>
              <a:t>Organización Multidisciplinaria de apoyo a Profesores y Alumnos</a:t>
            </a:r>
            <a:endParaRPr lang="en-US" sz="1100" dirty="0">
              <a:latin typeface="Tahoma" panose="020B0604030504040204" pitchFamily="34" charset="0"/>
              <a:ea typeface="Tahoma" panose="020B0604030504040204" pitchFamily="34" charset="0"/>
              <a:cs typeface="Tahoma" panose="020B0604030504040204" pitchFamily="34" charset="0"/>
            </a:endParaRPr>
          </a:p>
        </p:txBody>
      </p:sp>
      <p:sp>
        <p:nvSpPr>
          <p:cNvPr id="17" name="16 Rectángulo"/>
          <p:cNvSpPr/>
          <p:nvPr/>
        </p:nvSpPr>
        <p:spPr>
          <a:xfrm>
            <a:off x="1" y="44624"/>
            <a:ext cx="3995935" cy="194421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000" b="1" dirty="0" smtClean="0">
                <a:solidFill>
                  <a:schemeClr val="bg1"/>
                </a:solidFill>
              </a:rPr>
              <a:t>                            Apoyo </a:t>
            </a:r>
            <a:r>
              <a:rPr lang="es-ES" sz="2000" b="1" dirty="0">
                <a:solidFill>
                  <a:schemeClr val="bg1"/>
                </a:solidFill>
              </a:rPr>
              <a:t>a olimpiadas </a:t>
            </a:r>
            <a:endParaRPr lang="es-ES" sz="2000" b="1" dirty="0" smtClean="0">
              <a:solidFill>
                <a:schemeClr val="bg1"/>
              </a:solidFill>
            </a:endParaRPr>
          </a:p>
          <a:p>
            <a:r>
              <a:rPr lang="es-ES" sz="2000" b="1" dirty="0">
                <a:solidFill>
                  <a:schemeClr val="bg1"/>
                </a:solidFill>
              </a:rPr>
              <a:t>	</a:t>
            </a:r>
            <a:r>
              <a:rPr lang="es-ES" sz="2000" b="1" dirty="0" smtClean="0">
                <a:solidFill>
                  <a:schemeClr val="bg1"/>
                </a:solidFill>
              </a:rPr>
              <a:t>            y ferias nacionales </a:t>
            </a:r>
          </a:p>
          <a:p>
            <a:r>
              <a:rPr lang="es-ES" sz="2000" b="1" dirty="0">
                <a:solidFill>
                  <a:schemeClr val="bg1"/>
                </a:solidFill>
              </a:rPr>
              <a:t>	 </a:t>
            </a:r>
            <a:r>
              <a:rPr lang="es-ES" sz="2000" b="1" dirty="0" smtClean="0">
                <a:solidFill>
                  <a:schemeClr val="bg1"/>
                </a:solidFill>
              </a:rPr>
              <a:t>           e internacionales </a:t>
            </a:r>
            <a:r>
              <a:rPr lang="es-ES" sz="2000" b="1" dirty="0">
                <a:solidFill>
                  <a:schemeClr val="bg1"/>
                </a:solidFill>
              </a:rPr>
              <a:t>de </a:t>
            </a:r>
            <a:endParaRPr lang="es-ES" sz="2000" b="1" dirty="0" smtClean="0">
              <a:solidFill>
                <a:schemeClr val="bg1"/>
              </a:solidFill>
            </a:endParaRPr>
          </a:p>
          <a:p>
            <a:r>
              <a:rPr lang="es-ES" sz="2000" b="1" dirty="0">
                <a:solidFill>
                  <a:schemeClr val="bg1"/>
                </a:solidFill>
              </a:rPr>
              <a:t> </a:t>
            </a:r>
            <a:r>
              <a:rPr lang="es-ES" sz="2000" b="1" dirty="0" smtClean="0">
                <a:solidFill>
                  <a:schemeClr val="bg1"/>
                </a:solidFill>
              </a:rPr>
              <a:t>                           Matemática</a:t>
            </a:r>
            <a:r>
              <a:rPr lang="es-ES" sz="2000" b="1" dirty="0">
                <a:solidFill>
                  <a:schemeClr val="bg1"/>
                </a:solidFill>
              </a:rPr>
              <a:t>, </a:t>
            </a:r>
            <a:r>
              <a:rPr lang="es-ES" sz="2000" b="1" dirty="0" smtClean="0">
                <a:solidFill>
                  <a:schemeClr val="bg1"/>
                </a:solidFill>
              </a:rPr>
              <a:t>Física</a:t>
            </a:r>
            <a:r>
              <a:rPr lang="es-ES" sz="2000" b="1" dirty="0">
                <a:solidFill>
                  <a:schemeClr val="bg1"/>
                </a:solidFill>
              </a:rPr>
              <a:t>, </a:t>
            </a:r>
          </a:p>
          <a:p>
            <a:r>
              <a:rPr lang="es-ES" sz="2000" b="1" dirty="0">
                <a:solidFill>
                  <a:schemeClr val="bg1"/>
                </a:solidFill>
              </a:rPr>
              <a:t> </a:t>
            </a:r>
            <a:r>
              <a:rPr lang="es-ES" sz="2000" b="1" dirty="0" smtClean="0">
                <a:solidFill>
                  <a:schemeClr val="bg1"/>
                </a:solidFill>
              </a:rPr>
              <a:t>                           Astronomía </a:t>
            </a:r>
            <a:r>
              <a:rPr lang="es-ES" sz="2000" b="1" dirty="0">
                <a:solidFill>
                  <a:schemeClr val="bg1"/>
                </a:solidFill>
              </a:rPr>
              <a:t>y </a:t>
            </a:r>
            <a:endParaRPr lang="es-ES" sz="2000" b="1" dirty="0" smtClean="0">
              <a:solidFill>
                <a:schemeClr val="bg1"/>
              </a:solidFill>
            </a:endParaRPr>
          </a:p>
          <a:p>
            <a:r>
              <a:rPr lang="es-ES" sz="2000" b="1" dirty="0">
                <a:solidFill>
                  <a:schemeClr val="bg1"/>
                </a:solidFill>
              </a:rPr>
              <a:t>	</a:t>
            </a:r>
            <a:r>
              <a:rPr lang="es-ES" sz="2000" b="1" dirty="0" smtClean="0">
                <a:solidFill>
                  <a:schemeClr val="bg1"/>
                </a:solidFill>
              </a:rPr>
              <a:t>            </a:t>
            </a:r>
            <a:r>
              <a:rPr lang="es-ES" sz="2000" b="1" dirty="0" err="1" smtClean="0">
                <a:solidFill>
                  <a:schemeClr val="bg1"/>
                </a:solidFill>
              </a:rPr>
              <a:t>Astronaútica</a:t>
            </a:r>
            <a:r>
              <a:rPr lang="es-ES" sz="2000" b="1" dirty="0">
                <a:solidFill>
                  <a:schemeClr val="bg1"/>
                </a:solidFill>
              </a:rPr>
              <a:t>.</a:t>
            </a:r>
          </a:p>
        </p:txBody>
      </p:sp>
      <p:pic>
        <p:nvPicPr>
          <p:cNvPr id="17420" name="Picture 12"/>
          <p:cNvPicPr>
            <a:picLocks noChangeAspect="1" noChangeArrowheads="1"/>
          </p:cNvPicPr>
          <p:nvPr/>
        </p:nvPicPr>
        <p:blipFill rotWithShape="1">
          <a:blip r:embed="rId10">
            <a:extLst>
              <a:ext uri="{28A0092B-C50C-407E-A947-70E740481C1C}">
                <a14:useLocalDpi xmlns:a14="http://schemas.microsoft.com/office/drawing/2010/main" val="0"/>
              </a:ext>
            </a:extLst>
          </a:blip>
          <a:srcRect r="58452"/>
          <a:stretch/>
        </p:blipFill>
        <p:spPr bwMode="auto">
          <a:xfrm>
            <a:off x="122154" y="312737"/>
            <a:ext cx="1450203" cy="13160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1085247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74" name="Picture 18" descr="D:\03 Soporte Audiovisual Fotos\02 15 Julio Inauguracion stand\Baja\DSC_0014.JPG"/>
          <p:cNvPicPr>
            <a:picLocks noChangeAspect="1" noChangeArrowheads="1"/>
          </p:cNvPicPr>
          <p:nvPr/>
        </p:nvPicPr>
        <p:blipFill rotWithShape="1">
          <a:blip r:embed="rId2">
            <a:extLst>
              <a:ext uri="{28A0092B-C50C-407E-A947-70E740481C1C}">
                <a14:useLocalDpi xmlns:a14="http://schemas.microsoft.com/office/drawing/2010/main" val="0"/>
              </a:ext>
            </a:extLst>
          </a:blip>
          <a:srcRect l="10723" r="-1"/>
          <a:stretch/>
        </p:blipFill>
        <p:spPr bwMode="auto">
          <a:xfrm>
            <a:off x="-36658" y="0"/>
            <a:ext cx="9217169" cy="688538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74" y="-12925"/>
            <a:ext cx="1883449" cy="7878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824703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extLst>
              <p:ext uri="{D42A27DB-BD31-4B8C-83A1-F6EECF244321}">
                <p14:modId xmlns:p14="http://schemas.microsoft.com/office/powerpoint/2010/main" val="2151989715"/>
              </p:ext>
            </p:extLst>
          </p:nvPr>
        </p:nvGraphicFramePr>
        <p:xfrm>
          <a:off x="251521" y="260649"/>
          <a:ext cx="8424935" cy="6059780"/>
        </p:xfrm>
        <a:graphic>
          <a:graphicData uri="http://schemas.openxmlformats.org/drawingml/2006/table">
            <a:tbl>
              <a:tblPr firstRow="1" bandRow="1">
                <a:tableStyleId>{D7AC3CCA-C797-4891-BE02-D94E43425B78}</a:tableStyleId>
              </a:tblPr>
              <a:tblGrid>
                <a:gridCol w="2088231"/>
                <a:gridCol w="2808312"/>
                <a:gridCol w="3528392"/>
              </a:tblGrid>
              <a:tr h="576063">
                <a:tc>
                  <a:txBody>
                    <a:bodyPr/>
                    <a:lstStyle/>
                    <a:p>
                      <a:pPr algn="ctr"/>
                      <a:r>
                        <a:rPr lang="es-ES" sz="2000" b="1" dirty="0" smtClean="0">
                          <a:solidFill>
                            <a:schemeClr val="bg1"/>
                          </a:solidFill>
                          <a:latin typeface="+mj-lt"/>
                          <a:ea typeface="Tahoma" panose="020B0604030504040204" pitchFamily="34" charset="0"/>
                          <a:cs typeface="Tahoma" panose="020B0604030504040204" pitchFamily="34" charset="0"/>
                        </a:rPr>
                        <a:t>Componente</a:t>
                      </a:r>
                      <a:endParaRPr lang="en-US" sz="2000" b="1" dirty="0">
                        <a:solidFill>
                          <a:schemeClr val="bg1"/>
                        </a:solidFill>
                        <a:latin typeface="+mj-lt"/>
                        <a:ea typeface="Tahoma" panose="020B0604030504040204" pitchFamily="34" charset="0"/>
                        <a:cs typeface="Tahoma" panose="020B0604030504040204" pitchFamily="34" charset="0"/>
                      </a:endParaRPr>
                    </a:p>
                  </a:txBody>
                  <a:tcPr anchor="ctr">
                    <a:solidFill>
                      <a:srgbClr val="002060"/>
                    </a:solidFill>
                  </a:tcPr>
                </a:tc>
                <a:tc>
                  <a:txBody>
                    <a:bodyPr/>
                    <a:lstStyle/>
                    <a:p>
                      <a:pPr algn="ctr"/>
                      <a:r>
                        <a:rPr lang="es-ES" sz="2000" b="1" dirty="0" smtClean="0">
                          <a:solidFill>
                            <a:schemeClr val="bg1"/>
                          </a:solidFill>
                          <a:latin typeface="+mj-lt"/>
                          <a:ea typeface="Tahoma" panose="020B0604030504040204" pitchFamily="34" charset="0"/>
                          <a:cs typeface="Tahoma" panose="020B0604030504040204" pitchFamily="34" charset="0"/>
                        </a:rPr>
                        <a:t>Subcomponente</a:t>
                      </a:r>
                      <a:endParaRPr lang="en-US" sz="2000" b="1" dirty="0">
                        <a:solidFill>
                          <a:schemeClr val="bg1"/>
                        </a:solidFill>
                        <a:latin typeface="+mj-lt"/>
                        <a:ea typeface="Tahoma" panose="020B0604030504040204" pitchFamily="34" charset="0"/>
                        <a:cs typeface="Tahoma" panose="020B0604030504040204" pitchFamily="34" charset="0"/>
                      </a:endParaRPr>
                    </a:p>
                  </a:txBody>
                  <a:tcPr anchor="ctr">
                    <a:solidFill>
                      <a:srgbClr val="002060"/>
                    </a:solidFill>
                  </a:tcPr>
                </a:tc>
                <a:tc>
                  <a:txBody>
                    <a:bodyPr/>
                    <a:lstStyle/>
                    <a:p>
                      <a:pPr algn="ctr"/>
                      <a:r>
                        <a:rPr lang="es-ES" sz="2000" b="1" dirty="0" smtClean="0">
                          <a:solidFill>
                            <a:schemeClr val="bg1"/>
                          </a:solidFill>
                          <a:latin typeface="+mj-lt"/>
                          <a:ea typeface="Tahoma" panose="020B0604030504040204" pitchFamily="34" charset="0"/>
                          <a:cs typeface="Tahoma" panose="020B0604030504040204" pitchFamily="34" charset="0"/>
                        </a:rPr>
                        <a:t>Acciones</a:t>
                      </a:r>
                      <a:endParaRPr lang="en-US" sz="2000" b="1" dirty="0">
                        <a:solidFill>
                          <a:schemeClr val="bg1"/>
                        </a:solidFill>
                        <a:latin typeface="+mj-lt"/>
                        <a:ea typeface="Tahoma" panose="020B0604030504040204" pitchFamily="34" charset="0"/>
                        <a:cs typeface="Tahoma" panose="020B0604030504040204" pitchFamily="34" charset="0"/>
                      </a:endParaRPr>
                    </a:p>
                  </a:txBody>
                  <a:tcPr anchor="ctr">
                    <a:solidFill>
                      <a:srgbClr val="002060"/>
                    </a:solidFill>
                  </a:tcPr>
                </a:tc>
              </a:tr>
              <a:tr h="989247">
                <a:tc rowSpan="6">
                  <a:txBody>
                    <a:bodyPr/>
                    <a:lstStyle/>
                    <a:p>
                      <a:pPr algn="ctr"/>
                      <a:r>
                        <a:rPr lang="es-ES" sz="1200" dirty="0" smtClean="0">
                          <a:latin typeface="+mj-lt"/>
                          <a:ea typeface="Tahoma" panose="020B0604030504040204" pitchFamily="34" charset="0"/>
                          <a:cs typeface="Tahoma" panose="020B0604030504040204" pitchFamily="34" charset="0"/>
                        </a:rPr>
                        <a:t>INICIACIÓN</a:t>
                      </a:r>
                      <a:r>
                        <a:rPr lang="es-ES" sz="1200" baseline="0" dirty="0" smtClean="0">
                          <a:latin typeface="+mj-lt"/>
                          <a:ea typeface="Tahoma" panose="020B0604030504040204" pitchFamily="34" charset="0"/>
                          <a:cs typeface="Tahoma" panose="020B0604030504040204" pitchFamily="34" charset="0"/>
                        </a:rPr>
                        <a:t> Y APROPIACIÓN SOCIAL DE CIENCIA Y TECNOLOGÍA</a:t>
                      </a:r>
                      <a:endParaRPr lang="en-US" sz="1200" dirty="0">
                        <a:latin typeface="+mj-lt"/>
                        <a:ea typeface="Tahoma" panose="020B0604030504040204" pitchFamily="34" charset="0"/>
                        <a:cs typeface="Tahoma" panose="020B0604030504040204" pitchFamily="34" charset="0"/>
                      </a:endParaRPr>
                    </a:p>
                  </a:txBody>
                  <a:tcPr anchor="ctr">
                    <a:solidFill>
                      <a:schemeClr val="bg1"/>
                    </a:solidFill>
                  </a:tcPr>
                </a:tc>
                <a:tc>
                  <a:txBody>
                    <a:bodyPr/>
                    <a:lstStyle/>
                    <a:p>
                      <a:pPr algn="ctr"/>
                      <a:r>
                        <a:rPr lang="es-ES" sz="1200" dirty="0" smtClean="0">
                          <a:latin typeface="+mj-lt"/>
                          <a:ea typeface="Tahoma" panose="020B0604030504040204" pitchFamily="34" charset="0"/>
                          <a:cs typeface="Tahoma" panose="020B0604030504040204" pitchFamily="34" charset="0"/>
                        </a:rPr>
                        <a:t>Iniciación</a:t>
                      </a:r>
                      <a:r>
                        <a:rPr lang="es-ES" sz="1200" baseline="0" dirty="0" smtClean="0">
                          <a:latin typeface="+mj-lt"/>
                          <a:ea typeface="Tahoma" panose="020B0604030504040204" pitchFamily="34" charset="0"/>
                          <a:cs typeface="Tahoma" panose="020B0604030504040204" pitchFamily="34" charset="0"/>
                        </a:rPr>
                        <a:t> y Apropiación Social </a:t>
                      </a:r>
                    </a:p>
                    <a:p>
                      <a:pPr algn="ctr"/>
                      <a:r>
                        <a:rPr lang="es-ES" sz="1200" baseline="0" dirty="0" smtClean="0">
                          <a:latin typeface="+mj-lt"/>
                          <a:ea typeface="Tahoma" panose="020B0604030504040204" pitchFamily="34" charset="0"/>
                          <a:cs typeface="Tahoma" panose="020B0604030504040204" pitchFamily="34" charset="0"/>
                        </a:rPr>
                        <a:t>de  Ciencia y Tecnología</a:t>
                      </a:r>
                      <a:endParaRPr lang="en-US" sz="1200" dirty="0">
                        <a:latin typeface="+mj-lt"/>
                        <a:ea typeface="Tahoma" panose="020B0604030504040204" pitchFamily="34" charset="0"/>
                        <a:cs typeface="Tahoma" panose="020B0604030504040204" pitchFamily="34" charset="0"/>
                      </a:endParaRPr>
                    </a:p>
                  </a:txBody>
                  <a:tcPr anchor="ctr">
                    <a:solidFill>
                      <a:schemeClr val="bg1"/>
                    </a:solidFill>
                  </a:tcPr>
                </a:tc>
                <a:tc>
                  <a:txBody>
                    <a:bodyPr/>
                    <a:lstStyle/>
                    <a:p>
                      <a:pPr marL="171450" indent="-171450">
                        <a:buFont typeface="Arial" panose="020B0604020202020204" pitchFamily="34" charset="0"/>
                        <a:buChar char="•"/>
                      </a:pPr>
                      <a:r>
                        <a:rPr lang="es-ES" sz="1200" dirty="0" smtClean="0">
                          <a:latin typeface="+mj-lt"/>
                          <a:ea typeface="Tahoma" panose="020B0604030504040204" pitchFamily="34" charset="0"/>
                          <a:cs typeface="Tahoma" panose="020B0604030504040204" pitchFamily="34" charset="0"/>
                        </a:rPr>
                        <a:t>Talleres</a:t>
                      </a:r>
                    </a:p>
                    <a:p>
                      <a:pPr marL="171450" indent="-171450">
                        <a:buFont typeface="Arial" panose="020B0604020202020204" pitchFamily="34" charset="0"/>
                        <a:buChar char="•"/>
                      </a:pPr>
                      <a:r>
                        <a:rPr lang="es-ES" sz="1200" dirty="0" smtClean="0">
                          <a:latin typeface="+mj-lt"/>
                          <a:ea typeface="Tahoma" panose="020B0604030504040204" pitchFamily="34" charset="0"/>
                          <a:cs typeface="Tahoma" panose="020B0604030504040204" pitchFamily="34" charset="0"/>
                        </a:rPr>
                        <a:t>Conferencias</a:t>
                      </a:r>
                    </a:p>
                    <a:p>
                      <a:pPr marL="171450" indent="-171450">
                        <a:buFont typeface="Arial" panose="020B0604020202020204" pitchFamily="34" charset="0"/>
                        <a:buChar char="•"/>
                      </a:pPr>
                      <a:r>
                        <a:rPr lang="es-ES" sz="1200" dirty="0" smtClean="0">
                          <a:latin typeface="+mj-lt"/>
                          <a:ea typeface="Tahoma" panose="020B0604030504040204" pitchFamily="34" charset="0"/>
                          <a:cs typeface="Tahoma" panose="020B0604030504040204" pitchFamily="34" charset="0"/>
                        </a:rPr>
                        <a:t>Jornadas guiadas</a:t>
                      </a:r>
                    </a:p>
                    <a:p>
                      <a:pPr marL="171450" indent="-171450">
                        <a:buFont typeface="Arial" panose="020B0604020202020204" pitchFamily="34" charset="0"/>
                        <a:buChar char="•"/>
                      </a:pPr>
                      <a:r>
                        <a:rPr lang="es-ES" sz="1200" dirty="0" smtClean="0">
                          <a:latin typeface="+mj-lt"/>
                          <a:ea typeface="Tahoma" panose="020B0604030504040204" pitchFamily="34" charset="0"/>
                          <a:cs typeface="Tahoma" panose="020B0604030504040204" pitchFamily="34" charset="0"/>
                        </a:rPr>
                        <a:t>Difusión en medios </a:t>
                      </a:r>
                      <a:endParaRPr lang="en-US" sz="1200" dirty="0">
                        <a:latin typeface="+mj-lt"/>
                        <a:ea typeface="Tahoma" panose="020B0604030504040204" pitchFamily="34" charset="0"/>
                        <a:cs typeface="Tahoma" panose="020B0604030504040204" pitchFamily="34" charset="0"/>
                      </a:endParaRPr>
                    </a:p>
                  </a:txBody>
                  <a:tcPr anchor="ctr">
                    <a:solidFill>
                      <a:schemeClr val="bg1"/>
                    </a:solidFill>
                  </a:tcPr>
                </a:tc>
              </a:tr>
              <a:tr h="867306">
                <a:tc vMerge="1">
                  <a:txBody>
                    <a:bodyPr/>
                    <a:lstStyle/>
                    <a:p>
                      <a:endParaRPr lang="en-US" sz="1400" dirty="0">
                        <a:latin typeface="Adobe Caslon Pro Bold" pitchFamily="18" charset="0"/>
                      </a:endParaRPr>
                    </a:p>
                  </a:txBody>
                  <a:tcPr anchor="ctr"/>
                </a:tc>
                <a:tc>
                  <a:txBody>
                    <a:bodyPr/>
                    <a:lstStyle/>
                    <a:p>
                      <a:pPr algn="ctr"/>
                      <a:r>
                        <a:rPr lang="es-ES" sz="1200" dirty="0" smtClean="0">
                          <a:latin typeface="+mj-lt"/>
                          <a:ea typeface="Tahoma" panose="020B0604030504040204" pitchFamily="34" charset="0"/>
                          <a:cs typeface="Tahoma" panose="020B0604030504040204" pitchFamily="34" charset="0"/>
                        </a:rPr>
                        <a:t>Formación docente para la investigación como estrategia de aprendizaje.</a:t>
                      </a:r>
                      <a:endParaRPr lang="en-US" sz="1200" dirty="0">
                        <a:latin typeface="+mj-lt"/>
                        <a:ea typeface="Tahoma" panose="020B0604030504040204" pitchFamily="34" charset="0"/>
                        <a:cs typeface="Tahoma" panose="020B0604030504040204" pitchFamily="34" charset="0"/>
                      </a:endParaRPr>
                    </a:p>
                  </a:txBody>
                  <a:tcPr anchor="ctr">
                    <a:solidFill>
                      <a:schemeClr val="bg1"/>
                    </a:solidFill>
                  </a:tcPr>
                </a:tc>
                <a:tc>
                  <a:txBody>
                    <a:bodyPr/>
                    <a:lstStyle/>
                    <a:p>
                      <a:pPr marL="171450" indent="-171450">
                        <a:buFont typeface="Arial" panose="020B0604020202020204" pitchFamily="34" charset="0"/>
                        <a:buChar char="•"/>
                      </a:pPr>
                      <a:r>
                        <a:rPr lang="es-ES" sz="1200" kern="1200" dirty="0" smtClean="0">
                          <a:solidFill>
                            <a:schemeClr val="dk1"/>
                          </a:solidFill>
                          <a:latin typeface="+mn-lt"/>
                          <a:ea typeface="Tahoma" panose="020B0604030504040204" pitchFamily="34" charset="0"/>
                          <a:cs typeface="Tahoma" panose="020B0604030504040204" pitchFamily="34" charset="0"/>
                        </a:rPr>
                        <a:t>Cursos</a:t>
                      </a:r>
                    </a:p>
                    <a:p>
                      <a:pPr marL="171450" indent="-171450">
                        <a:buFont typeface="Arial" panose="020B0604020202020204" pitchFamily="34" charset="0"/>
                        <a:buChar char="•"/>
                      </a:pPr>
                      <a:r>
                        <a:rPr lang="es-ES" sz="1200" kern="1200" dirty="0" smtClean="0">
                          <a:solidFill>
                            <a:schemeClr val="dk1"/>
                          </a:solidFill>
                          <a:latin typeface="+mn-lt"/>
                          <a:ea typeface="Tahoma" panose="020B0604030504040204" pitchFamily="34" charset="0"/>
                          <a:cs typeface="Tahoma" panose="020B0604030504040204" pitchFamily="34" charset="0"/>
                        </a:rPr>
                        <a:t>Seminarios</a:t>
                      </a:r>
                    </a:p>
                  </a:txBody>
                  <a:tcPr anchor="ctr">
                    <a:solidFill>
                      <a:schemeClr val="bg1"/>
                    </a:solidFill>
                  </a:tcPr>
                </a:tc>
              </a:tr>
              <a:tr h="807742">
                <a:tc vMerge="1">
                  <a:txBody>
                    <a:bodyPr/>
                    <a:lstStyle/>
                    <a:p>
                      <a:endParaRPr lang="en-US" sz="1400" dirty="0">
                        <a:latin typeface="Adobe Caslon Pro Bold" pitchFamily="18" charset="0"/>
                      </a:endParaRPr>
                    </a:p>
                  </a:txBody>
                  <a:tcPr anchor="ctr"/>
                </a:tc>
                <a:tc>
                  <a:txBody>
                    <a:bodyPr/>
                    <a:lstStyle/>
                    <a:p>
                      <a:pPr algn="ctr"/>
                      <a:r>
                        <a:rPr lang="en-US" sz="1200" dirty="0" smtClean="0">
                          <a:latin typeface="+mj-lt"/>
                          <a:ea typeface="Tahoma" panose="020B0604030504040204" pitchFamily="34" charset="0"/>
                          <a:cs typeface="Tahoma" panose="020B0604030504040204" pitchFamily="34" charset="0"/>
                        </a:rPr>
                        <a:t>Centro de </a:t>
                      </a:r>
                      <a:r>
                        <a:rPr lang="en-US" sz="1200" dirty="0" err="1" smtClean="0">
                          <a:latin typeface="+mj-lt"/>
                          <a:ea typeface="Tahoma" panose="020B0604030504040204" pitchFamily="34" charset="0"/>
                          <a:cs typeface="Tahoma" panose="020B0604030504040204" pitchFamily="34" charset="0"/>
                        </a:rPr>
                        <a:t>Recursos</a:t>
                      </a:r>
                      <a:r>
                        <a:rPr lang="en-US" sz="1200" dirty="0" smtClean="0">
                          <a:latin typeface="+mj-lt"/>
                          <a:ea typeface="Tahoma" panose="020B0604030504040204" pitchFamily="34" charset="0"/>
                          <a:cs typeface="Tahoma" panose="020B0604030504040204" pitchFamily="34" charset="0"/>
                        </a:rPr>
                        <a:t> </a:t>
                      </a:r>
                    </a:p>
                    <a:p>
                      <a:pPr algn="ctr"/>
                      <a:r>
                        <a:rPr lang="en-US" sz="1200" dirty="0" smtClean="0">
                          <a:latin typeface="+mj-lt"/>
                          <a:ea typeface="Tahoma" panose="020B0604030504040204" pitchFamily="34" charset="0"/>
                          <a:cs typeface="Tahoma" panose="020B0604030504040204" pitchFamily="34" charset="0"/>
                        </a:rPr>
                        <a:t>para el </a:t>
                      </a:r>
                      <a:r>
                        <a:rPr lang="en-US" sz="1200" dirty="0" err="1" smtClean="0">
                          <a:latin typeface="+mj-lt"/>
                          <a:ea typeface="Tahoma" panose="020B0604030504040204" pitchFamily="34" charset="0"/>
                          <a:cs typeface="Tahoma" panose="020B0604030504040204" pitchFamily="34" charset="0"/>
                        </a:rPr>
                        <a:t>Aprendizaje</a:t>
                      </a:r>
                      <a:r>
                        <a:rPr lang="en-US" sz="1200" dirty="0" smtClean="0">
                          <a:latin typeface="+mj-lt"/>
                          <a:ea typeface="Tahoma" panose="020B0604030504040204" pitchFamily="34" charset="0"/>
                          <a:cs typeface="Tahoma" panose="020B0604030504040204" pitchFamily="34" charset="0"/>
                        </a:rPr>
                        <a:t>.</a:t>
                      </a:r>
                      <a:endParaRPr lang="en-US" sz="1200" dirty="0">
                        <a:latin typeface="+mj-lt"/>
                        <a:ea typeface="Tahoma" panose="020B0604030504040204" pitchFamily="34" charset="0"/>
                        <a:cs typeface="Tahoma" panose="020B0604030504040204" pitchFamily="34" charset="0"/>
                      </a:endParaRPr>
                    </a:p>
                  </a:txBody>
                  <a:tcPr anchor="ctr">
                    <a:solidFill>
                      <a:schemeClr val="bg1"/>
                    </a:solidFill>
                  </a:tcPr>
                </a:tc>
                <a:tc>
                  <a:txBody>
                    <a:bodyPr/>
                    <a:lstStyle/>
                    <a:p>
                      <a:pPr marL="171450" indent="-171450">
                        <a:buFont typeface="Arial" panose="020B0604020202020204" pitchFamily="34" charset="0"/>
                        <a:buChar char="•"/>
                      </a:pPr>
                      <a:r>
                        <a:rPr lang="es-ES" sz="1200" dirty="0" smtClean="0">
                          <a:latin typeface="+mj-lt"/>
                          <a:ea typeface="Tahoma" panose="020B0604030504040204" pitchFamily="34" charset="0"/>
                          <a:cs typeface="Tahoma" panose="020B0604030504040204" pitchFamily="34" charset="0"/>
                        </a:rPr>
                        <a:t>Provisión de contenidos digitales para l</a:t>
                      </a:r>
                    </a:p>
                    <a:p>
                      <a:pPr marL="171450" indent="-171450">
                        <a:buFont typeface="Arial" panose="020B0604020202020204" pitchFamily="34" charset="0"/>
                        <a:buChar char="•"/>
                      </a:pPr>
                      <a:r>
                        <a:rPr lang="es-ES" sz="1200" dirty="0" smtClean="0">
                          <a:latin typeface="+mj-lt"/>
                          <a:ea typeface="Tahoma" panose="020B0604030504040204" pitchFamily="34" charset="0"/>
                          <a:cs typeface="Tahoma" panose="020B0604030504040204" pitchFamily="34" charset="0"/>
                        </a:rPr>
                        <a:t>a educación en Ciencia y Tecnología</a:t>
                      </a:r>
                    </a:p>
                  </a:txBody>
                  <a:tcPr anchor="ctr">
                    <a:solidFill>
                      <a:schemeClr val="bg1"/>
                    </a:solidFill>
                  </a:tcPr>
                </a:tc>
              </a:tr>
              <a:tr h="807742">
                <a:tc vMerge="1">
                  <a:txBody>
                    <a:bodyPr/>
                    <a:lstStyle/>
                    <a:p>
                      <a:endParaRPr lang="en-US" sz="1400" dirty="0">
                        <a:latin typeface="Adobe Caslon Pro Bold" pitchFamily="18" charset="0"/>
                      </a:endParaRPr>
                    </a:p>
                  </a:txBody>
                  <a:tcPr anchor="ctr"/>
                </a:tc>
                <a:tc>
                  <a:txBody>
                    <a:bodyPr/>
                    <a:lstStyle/>
                    <a:p>
                      <a:pPr algn="ctr"/>
                      <a:r>
                        <a:rPr lang="es-ES" sz="1200" dirty="0" smtClean="0">
                          <a:latin typeface="+mj-lt"/>
                          <a:ea typeface="Tahoma" panose="020B0604030504040204" pitchFamily="34" charset="0"/>
                          <a:cs typeface="Tahoma" panose="020B0604030504040204" pitchFamily="34" charset="0"/>
                        </a:rPr>
                        <a:t>Comunicación</a:t>
                      </a:r>
                      <a:r>
                        <a:rPr lang="es-ES" sz="1200" baseline="0" dirty="0" smtClean="0">
                          <a:latin typeface="+mj-lt"/>
                          <a:ea typeface="Tahoma" panose="020B0604030504040204" pitchFamily="34" charset="0"/>
                          <a:cs typeface="Tahoma" panose="020B0604030504040204" pitchFamily="34" charset="0"/>
                        </a:rPr>
                        <a:t> y </a:t>
                      </a:r>
                    </a:p>
                    <a:p>
                      <a:pPr algn="ctr"/>
                      <a:r>
                        <a:rPr lang="es-ES" sz="1200" baseline="0" dirty="0" smtClean="0">
                          <a:latin typeface="+mj-lt"/>
                          <a:ea typeface="Tahoma" panose="020B0604030504040204" pitchFamily="34" charset="0"/>
                          <a:cs typeface="Tahoma" panose="020B0604030504040204" pitchFamily="34" charset="0"/>
                        </a:rPr>
                        <a:t>Periodismo Científico</a:t>
                      </a:r>
                      <a:endParaRPr lang="en-US" sz="1200" dirty="0">
                        <a:latin typeface="+mj-lt"/>
                        <a:ea typeface="Tahoma" panose="020B0604030504040204" pitchFamily="34" charset="0"/>
                        <a:cs typeface="Tahoma" panose="020B0604030504040204" pitchFamily="34" charset="0"/>
                      </a:endParaRPr>
                    </a:p>
                  </a:txBody>
                  <a:tcPr anchor="ctr">
                    <a:solidFill>
                      <a:schemeClr val="bg1"/>
                    </a:solidFill>
                  </a:tcPr>
                </a:tc>
                <a:tc>
                  <a:txBody>
                    <a:bodyPr/>
                    <a:lstStyle/>
                    <a:p>
                      <a:pPr marL="171450" indent="-171450">
                        <a:buFont typeface="Arial" panose="020B0604020202020204" pitchFamily="34" charset="0"/>
                        <a:buChar char="•"/>
                      </a:pPr>
                      <a:r>
                        <a:rPr lang="es-ES" sz="1200" dirty="0" smtClean="0">
                          <a:latin typeface="+mj-lt"/>
                          <a:ea typeface="Tahoma" panose="020B0604030504040204" pitchFamily="34" charset="0"/>
                          <a:cs typeface="Tahoma" panose="020B0604030504040204" pitchFamily="34" charset="0"/>
                        </a:rPr>
                        <a:t>Concurso</a:t>
                      </a:r>
                      <a:r>
                        <a:rPr lang="es-ES" sz="1200" baseline="0" dirty="0" smtClean="0">
                          <a:latin typeface="+mj-lt"/>
                          <a:ea typeface="Tahoma" panose="020B0604030504040204" pitchFamily="34" charset="0"/>
                          <a:cs typeface="Tahoma" panose="020B0604030504040204" pitchFamily="34" charset="0"/>
                        </a:rPr>
                        <a:t>s de periodismo científico </a:t>
                      </a:r>
                    </a:p>
                    <a:p>
                      <a:pPr marL="0" indent="0">
                        <a:buFont typeface="Arial" panose="020B0604020202020204" pitchFamily="34" charset="0"/>
                        <a:buNone/>
                      </a:pPr>
                      <a:r>
                        <a:rPr lang="es-ES" sz="1200" baseline="0" dirty="0" smtClean="0">
                          <a:latin typeface="+mj-lt"/>
                          <a:ea typeface="Tahoma" panose="020B0604030504040204" pitchFamily="34" charset="0"/>
                          <a:cs typeface="Tahoma" panose="020B0604030504040204" pitchFamily="34" charset="0"/>
                        </a:rPr>
                        <a:t>     escrito y fotográfico</a:t>
                      </a:r>
                    </a:p>
                    <a:p>
                      <a:pPr marL="171450" indent="-171450">
                        <a:buFont typeface="Arial" panose="020B0604020202020204" pitchFamily="34" charset="0"/>
                        <a:buChar char="•"/>
                      </a:pPr>
                      <a:r>
                        <a:rPr lang="es-ES" sz="1200" baseline="0" dirty="0" smtClean="0">
                          <a:latin typeface="+mj-lt"/>
                          <a:ea typeface="Tahoma" panose="020B0604030504040204" pitchFamily="34" charset="0"/>
                          <a:cs typeface="Tahoma" panose="020B0604030504040204" pitchFamily="34" charset="0"/>
                        </a:rPr>
                        <a:t>Seminarios</a:t>
                      </a:r>
                    </a:p>
                    <a:p>
                      <a:endParaRPr lang="en-US" sz="1200" dirty="0">
                        <a:latin typeface="+mj-lt"/>
                        <a:ea typeface="Tahoma" panose="020B0604030504040204" pitchFamily="34" charset="0"/>
                        <a:cs typeface="Tahoma" panose="020B0604030504040204" pitchFamily="34" charset="0"/>
                      </a:endParaRPr>
                    </a:p>
                  </a:txBody>
                  <a:tcPr anchor="ctr">
                    <a:solidFill>
                      <a:schemeClr val="bg1"/>
                    </a:solidFill>
                  </a:tcPr>
                </a:tc>
              </a:tr>
              <a:tr h="807742">
                <a:tc vMerge="1">
                  <a:txBody>
                    <a:bodyPr/>
                    <a:lstStyle/>
                    <a:p>
                      <a:endParaRPr lang="en-US" sz="1400" dirty="0">
                        <a:latin typeface="Adobe Caslon Pro Bold" pitchFamily="18" charset="0"/>
                      </a:endParaRPr>
                    </a:p>
                  </a:txBody>
                  <a:tcPr anchor="ctr"/>
                </a:tc>
                <a:tc>
                  <a:txBody>
                    <a:bodyPr/>
                    <a:lstStyle/>
                    <a:p>
                      <a:pPr algn="ctr"/>
                      <a:r>
                        <a:rPr lang="es-ES" sz="1200" dirty="0" smtClean="0">
                          <a:latin typeface="+mj-lt"/>
                          <a:ea typeface="Tahoma" panose="020B0604030504040204" pitchFamily="34" charset="0"/>
                          <a:cs typeface="Tahoma" panose="020B0604030504040204" pitchFamily="34" charset="0"/>
                        </a:rPr>
                        <a:t>Museos y Espacios de </a:t>
                      </a:r>
                    </a:p>
                    <a:p>
                      <a:pPr algn="ctr"/>
                      <a:r>
                        <a:rPr lang="es-ES" sz="1200" dirty="0" smtClean="0">
                          <a:latin typeface="+mj-lt"/>
                          <a:ea typeface="Tahoma" panose="020B0604030504040204" pitchFamily="34" charset="0"/>
                          <a:cs typeface="Tahoma" panose="020B0604030504040204" pitchFamily="34" charset="0"/>
                        </a:rPr>
                        <a:t>Ciencia y Tecnología</a:t>
                      </a:r>
                      <a:endParaRPr lang="en-US" sz="1200" dirty="0">
                        <a:latin typeface="+mj-lt"/>
                        <a:ea typeface="Tahoma" panose="020B0604030504040204" pitchFamily="34" charset="0"/>
                        <a:cs typeface="Tahoma" panose="020B0604030504040204" pitchFamily="34" charset="0"/>
                      </a:endParaRPr>
                    </a:p>
                  </a:txBody>
                  <a:tcPr anchor="ctr">
                    <a:solidFill>
                      <a:schemeClr val="bg1"/>
                    </a:solidFill>
                  </a:tcPr>
                </a:tc>
                <a:tc>
                  <a:txBody>
                    <a:bodyPr/>
                    <a:lstStyle/>
                    <a:p>
                      <a:pPr marL="171450" indent="-171450">
                        <a:buFont typeface="Arial" panose="020B0604020202020204" pitchFamily="34" charset="0"/>
                        <a:buChar char="•"/>
                      </a:pPr>
                      <a:r>
                        <a:rPr lang="es-ES" sz="1200" dirty="0" smtClean="0">
                          <a:latin typeface="+mj-lt"/>
                          <a:ea typeface="Tahoma" panose="020B0604030504040204" pitchFamily="34" charset="0"/>
                          <a:cs typeface="Tahoma" panose="020B0604030504040204" pitchFamily="34" charset="0"/>
                        </a:rPr>
                        <a:t>Alianzas</a:t>
                      </a:r>
                      <a:r>
                        <a:rPr lang="es-ES" sz="1200" baseline="0" dirty="0" smtClean="0">
                          <a:latin typeface="+mj-lt"/>
                          <a:ea typeface="Tahoma" panose="020B0604030504040204" pitchFamily="34" charset="0"/>
                          <a:cs typeface="Tahoma" panose="020B0604030504040204" pitchFamily="34" charset="0"/>
                        </a:rPr>
                        <a:t> estratégicas</a:t>
                      </a:r>
                      <a:endParaRPr lang="en-US" sz="1200" dirty="0">
                        <a:latin typeface="+mj-lt"/>
                        <a:ea typeface="Tahoma" panose="020B0604030504040204" pitchFamily="34" charset="0"/>
                        <a:cs typeface="Tahoma" panose="020B0604030504040204" pitchFamily="34" charset="0"/>
                      </a:endParaRPr>
                    </a:p>
                  </a:txBody>
                  <a:tcPr anchor="ctr">
                    <a:solidFill>
                      <a:schemeClr val="bg1"/>
                    </a:solidFill>
                  </a:tcPr>
                </a:tc>
              </a:tr>
              <a:tr h="989247">
                <a:tc vMerge="1">
                  <a:txBody>
                    <a:bodyPr/>
                    <a:lstStyle/>
                    <a:p>
                      <a:endParaRPr lang="en-US" sz="1400" dirty="0">
                        <a:latin typeface="Adobe Caslon Pro Bold" pitchFamily="18" charset="0"/>
                      </a:endParaRPr>
                    </a:p>
                  </a:txBody>
                  <a:tcPr anchor="ctr"/>
                </a:tc>
                <a:tc>
                  <a:txBody>
                    <a:bodyPr/>
                    <a:lstStyle/>
                    <a:p>
                      <a:pPr algn="ctr"/>
                      <a:r>
                        <a:rPr lang="es-ES" sz="1200" dirty="0" smtClean="0">
                          <a:latin typeface="+mj-lt"/>
                          <a:ea typeface="Tahoma" panose="020B0604030504040204" pitchFamily="34" charset="0"/>
                          <a:cs typeface="Tahoma" panose="020B0604030504040204" pitchFamily="34" charset="0"/>
                        </a:rPr>
                        <a:t>Ferias, Olimpiadas y </a:t>
                      </a:r>
                    </a:p>
                    <a:p>
                      <a:pPr algn="ctr"/>
                      <a:r>
                        <a:rPr lang="es-ES" sz="1200" dirty="0" smtClean="0">
                          <a:latin typeface="+mj-lt"/>
                          <a:ea typeface="Tahoma" panose="020B0604030504040204" pitchFamily="34" charset="0"/>
                          <a:cs typeface="Tahoma" panose="020B0604030504040204" pitchFamily="34" charset="0"/>
                        </a:rPr>
                        <a:t>Concursos de Ciencia y Tecnología</a:t>
                      </a:r>
                      <a:endParaRPr lang="en-US" sz="1200" dirty="0">
                        <a:latin typeface="+mj-lt"/>
                        <a:ea typeface="Tahoma" panose="020B0604030504040204" pitchFamily="34" charset="0"/>
                        <a:cs typeface="Tahoma" panose="020B0604030504040204" pitchFamily="34" charset="0"/>
                      </a:endParaRPr>
                    </a:p>
                  </a:txBody>
                  <a:tcPr anchor="ctr">
                    <a:solidFill>
                      <a:schemeClr val="bg1"/>
                    </a:solidFill>
                  </a:tcPr>
                </a:tc>
                <a:tc>
                  <a:txBody>
                    <a:bodyPr/>
                    <a:lstStyle/>
                    <a:p>
                      <a:endParaRPr lang="es-ES" sz="1200" dirty="0" smtClean="0">
                        <a:latin typeface="+mj-lt"/>
                        <a:ea typeface="Tahoma" panose="020B0604030504040204" pitchFamily="34" charset="0"/>
                        <a:cs typeface="Tahoma" panose="020B0604030504040204" pitchFamily="34" charset="0"/>
                      </a:endParaRPr>
                    </a:p>
                    <a:p>
                      <a:pPr marL="171450" indent="-171450">
                        <a:buFont typeface="Arial" panose="020B0604020202020204" pitchFamily="34" charset="0"/>
                        <a:buChar char="•"/>
                      </a:pPr>
                      <a:r>
                        <a:rPr lang="es-ES" sz="1200" dirty="0" smtClean="0">
                          <a:latin typeface="+mj-lt"/>
                          <a:ea typeface="Tahoma" panose="020B0604030504040204" pitchFamily="34" charset="0"/>
                          <a:cs typeface="Tahoma" panose="020B0604030504040204" pitchFamily="34" charset="0"/>
                        </a:rPr>
                        <a:t>Concursos y premios de Ciencia para estudiantes</a:t>
                      </a:r>
                    </a:p>
                    <a:p>
                      <a:pPr marL="171450" indent="-171450">
                        <a:buFont typeface="Arial" panose="020B0604020202020204" pitchFamily="34" charset="0"/>
                        <a:buChar char="•"/>
                      </a:pPr>
                      <a:r>
                        <a:rPr lang="es-ES" sz="1200" dirty="0" smtClean="0">
                          <a:latin typeface="+mj-lt"/>
                          <a:ea typeface="Tahoma" panose="020B0604030504040204" pitchFamily="34" charset="0"/>
                          <a:cs typeface="Tahoma" panose="020B0604030504040204" pitchFamily="34" charset="0"/>
                        </a:rPr>
                        <a:t>Apoyo a olimpiadas y ferias nacionales e internacionales de matemática, física,</a:t>
                      </a:r>
                      <a:r>
                        <a:rPr lang="es-ES" sz="1200" baseline="0" dirty="0" smtClean="0">
                          <a:latin typeface="+mj-lt"/>
                          <a:ea typeface="Tahoma" panose="020B0604030504040204" pitchFamily="34" charset="0"/>
                          <a:cs typeface="Tahoma" panose="020B0604030504040204" pitchFamily="34" charset="0"/>
                        </a:rPr>
                        <a:t> </a:t>
                      </a:r>
                    </a:p>
                    <a:p>
                      <a:pPr marL="0" indent="0">
                        <a:buFont typeface="Arial" panose="020B0604020202020204" pitchFamily="34" charset="0"/>
                        <a:buNone/>
                      </a:pPr>
                      <a:r>
                        <a:rPr lang="es-ES" sz="1200" baseline="0" dirty="0" smtClean="0">
                          <a:latin typeface="+mj-lt"/>
                          <a:ea typeface="Tahoma" panose="020B0604030504040204" pitchFamily="34" charset="0"/>
                          <a:cs typeface="Tahoma" panose="020B0604030504040204" pitchFamily="34" charset="0"/>
                        </a:rPr>
                        <a:t>      astronomía y </a:t>
                      </a:r>
                      <a:r>
                        <a:rPr lang="es-ES" sz="1200" baseline="0" dirty="0" err="1" smtClean="0">
                          <a:latin typeface="+mj-lt"/>
                          <a:ea typeface="Tahoma" panose="020B0604030504040204" pitchFamily="34" charset="0"/>
                          <a:cs typeface="Tahoma" panose="020B0604030504040204" pitchFamily="34" charset="0"/>
                        </a:rPr>
                        <a:t>astronaútica</a:t>
                      </a:r>
                      <a:r>
                        <a:rPr lang="es-ES" sz="1200" baseline="0" dirty="0" smtClean="0">
                          <a:latin typeface="+mj-lt"/>
                          <a:ea typeface="Tahoma" panose="020B0604030504040204" pitchFamily="34" charset="0"/>
                          <a:cs typeface="Tahoma" panose="020B0604030504040204" pitchFamily="34" charset="0"/>
                        </a:rPr>
                        <a:t>.</a:t>
                      </a:r>
                      <a:endParaRPr lang="es-ES" sz="1200" dirty="0" smtClean="0">
                        <a:latin typeface="+mj-lt"/>
                        <a:ea typeface="Tahoma" panose="020B0604030504040204" pitchFamily="34" charset="0"/>
                        <a:cs typeface="Tahoma" panose="020B0604030504040204" pitchFamily="34" charset="0"/>
                      </a:endParaRPr>
                    </a:p>
                    <a:p>
                      <a:endParaRPr lang="en-US" sz="1200" dirty="0">
                        <a:latin typeface="+mj-lt"/>
                        <a:ea typeface="Tahoma" panose="020B0604030504040204" pitchFamily="34" charset="0"/>
                        <a:cs typeface="Tahoma" panose="020B0604030504040204" pitchFamily="34" charset="0"/>
                      </a:endParaRPr>
                    </a:p>
                  </a:txBody>
                  <a:tcPr anchor="ctr">
                    <a:solidFill>
                      <a:schemeClr val="bg1"/>
                    </a:solidFill>
                  </a:tcPr>
                </a:tc>
              </a:tr>
            </a:tbl>
          </a:graphicData>
        </a:graphic>
      </p:graphicFrame>
    </p:spTree>
    <p:extLst>
      <p:ext uri="{BB962C8B-B14F-4D97-AF65-F5344CB8AC3E}">
        <p14:creationId xmlns:p14="http://schemas.microsoft.com/office/powerpoint/2010/main" val="369808996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Rectángulo"/>
          <p:cNvSpPr/>
          <p:nvPr/>
        </p:nvSpPr>
        <p:spPr>
          <a:xfrm>
            <a:off x="1" y="5952227"/>
            <a:ext cx="9143999" cy="90577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13 CuadroTexto"/>
          <p:cNvSpPr txBox="1"/>
          <p:nvPr/>
        </p:nvSpPr>
        <p:spPr>
          <a:xfrm>
            <a:off x="683568" y="6021288"/>
            <a:ext cx="2736304" cy="646331"/>
          </a:xfrm>
          <a:prstGeom prst="rect">
            <a:avLst/>
          </a:prstGeom>
          <a:noFill/>
        </p:spPr>
        <p:txBody>
          <a:bodyPr wrap="square" rtlCol="0">
            <a:spAutoFit/>
          </a:bodyPr>
          <a:lstStyle/>
          <a:p>
            <a:pPr algn="ctr"/>
            <a:r>
              <a:rPr lang="es-ES" b="1" dirty="0" smtClean="0">
                <a:solidFill>
                  <a:srgbClr val="FFC000"/>
                </a:solidFill>
                <a:latin typeface="Tahoma" panose="020B0604030504040204" pitchFamily="34" charset="0"/>
                <a:ea typeface="Tahoma" panose="020B0604030504040204" pitchFamily="34" charset="0"/>
                <a:cs typeface="Tahoma" panose="020B0604030504040204" pitchFamily="34" charset="0"/>
              </a:rPr>
              <a:t>ESTRATEGIA </a:t>
            </a:r>
          </a:p>
          <a:p>
            <a:pPr algn="ctr"/>
            <a:r>
              <a:rPr lang="es-ES" b="1" dirty="0" smtClean="0">
                <a:solidFill>
                  <a:srgbClr val="FFC000"/>
                </a:solidFill>
                <a:latin typeface="Tahoma" panose="020B0604030504040204" pitchFamily="34" charset="0"/>
                <a:ea typeface="Tahoma" panose="020B0604030504040204" pitchFamily="34" charset="0"/>
                <a:cs typeface="Tahoma" panose="020B0604030504040204" pitchFamily="34" charset="0"/>
              </a:rPr>
              <a:t>DE AMBIENTACIÓN</a:t>
            </a:r>
          </a:p>
        </p:txBody>
      </p:sp>
      <p:sp>
        <p:nvSpPr>
          <p:cNvPr id="17" name="Título 3"/>
          <p:cNvSpPr>
            <a:spLocks noGrp="1"/>
          </p:cNvSpPr>
          <p:nvPr>
            <p:ph type="title"/>
          </p:nvPr>
        </p:nvSpPr>
        <p:spPr>
          <a:xfrm>
            <a:off x="107504" y="44624"/>
            <a:ext cx="3008313" cy="1162050"/>
          </a:xfrm>
        </p:spPr>
        <p:txBody>
          <a:bodyPr>
            <a:normAutofit/>
          </a:bodyPr>
          <a:lstStyle/>
          <a:p>
            <a:r>
              <a:rPr lang="es-PY" sz="4400" b="1" dirty="0" smtClean="0">
                <a:latin typeface="Tw Cen MT" panose="020B0602020104020603" pitchFamily="34" charset="0"/>
                <a:ea typeface="Tahoma" panose="020B0604030504040204" pitchFamily="34" charset="0"/>
                <a:cs typeface="Tahoma" panose="020B0604030504040204" pitchFamily="34" charset="0"/>
              </a:rPr>
              <a:t>CREAMOS</a:t>
            </a:r>
            <a:endParaRPr lang="es-PY" sz="4400" b="1" dirty="0">
              <a:latin typeface="Tw Cen MT" panose="020B0602020104020603" pitchFamily="34" charset="0"/>
              <a:ea typeface="Tahoma" panose="020B0604030504040204" pitchFamily="34" charset="0"/>
              <a:cs typeface="Tahoma" panose="020B0604030504040204" pitchFamily="34" charset="0"/>
            </a:endParaRPr>
          </a:p>
        </p:txBody>
      </p:sp>
      <p:sp>
        <p:nvSpPr>
          <p:cNvPr id="18" name="Marcador de texto 5"/>
          <p:cNvSpPr txBox="1">
            <a:spLocks/>
          </p:cNvSpPr>
          <p:nvPr/>
        </p:nvSpPr>
        <p:spPr>
          <a:xfrm>
            <a:off x="107504" y="980729"/>
            <a:ext cx="3089905" cy="4920154"/>
          </a:xfrm>
          <a:prstGeom prst="rect">
            <a:avLst/>
          </a:prstGeom>
        </p:spPr>
        <p:txBody>
          <a:bodyPr>
            <a:normAutofit fontScale="8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s-PY" sz="4700" dirty="0" smtClean="0">
                <a:latin typeface="Harlow Solid Italic" panose="04030604020F02020D02" pitchFamily="82" charset="0"/>
              </a:rPr>
              <a:t>un lugar…</a:t>
            </a:r>
          </a:p>
          <a:p>
            <a:pPr marL="0" indent="0">
              <a:buNone/>
            </a:pPr>
            <a:endParaRPr lang="es-PY" dirty="0" smtClean="0"/>
          </a:p>
          <a:p>
            <a:pPr marL="0" indent="0">
              <a:buNone/>
            </a:pPr>
            <a:r>
              <a:rPr lang="es-PY" sz="2600" dirty="0" smtClean="0">
                <a:latin typeface="Aharoni" panose="02010803020104030203" pitchFamily="2" charset="-79"/>
                <a:cs typeface="Aharoni" panose="02010803020104030203" pitchFamily="2" charset="-79"/>
              </a:rPr>
              <a:t>INTERACTIVO,</a:t>
            </a:r>
          </a:p>
          <a:p>
            <a:pPr marL="0" indent="0">
              <a:buNone/>
            </a:pPr>
            <a:r>
              <a:rPr lang="es-PY" sz="2200" dirty="0" smtClean="0">
                <a:latin typeface="Comic Sans MS" panose="030F0702030302020204" pitchFamily="66" charset="0"/>
              </a:rPr>
              <a:t>divertido</a:t>
            </a:r>
            <a:r>
              <a:rPr lang="es-PY" sz="2200" dirty="0" smtClean="0"/>
              <a:t>,  </a:t>
            </a:r>
            <a:r>
              <a:rPr lang="es-PY" sz="2200" dirty="0" smtClean="0">
                <a:sym typeface="Wingdings" panose="05000000000000000000" pitchFamily="2" charset="2"/>
              </a:rPr>
              <a:t></a:t>
            </a:r>
            <a:endParaRPr lang="es-PY" sz="2200" dirty="0" smtClean="0"/>
          </a:p>
          <a:p>
            <a:pPr marL="0" indent="0">
              <a:buNone/>
            </a:pPr>
            <a:r>
              <a:rPr lang="es-PY" sz="2600" dirty="0" smtClean="0"/>
              <a:t>AMPLIO</a:t>
            </a:r>
            <a:r>
              <a:rPr lang="es-PY" dirty="0" smtClean="0"/>
              <a:t>,    </a:t>
            </a:r>
          </a:p>
          <a:p>
            <a:pPr marL="0" indent="0">
              <a:buNone/>
            </a:pPr>
            <a:endParaRPr lang="es-PY" sz="1500" dirty="0" smtClean="0">
              <a:latin typeface="Algerian" panose="04020705040A02060702" pitchFamily="82" charset="0"/>
            </a:endParaRPr>
          </a:p>
          <a:p>
            <a:pPr marL="0" indent="0">
              <a:buNone/>
            </a:pPr>
            <a:r>
              <a:rPr lang="es-PY" sz="1500" dirty="0" smtClean="0">
                <a:latin typeface="Algerian" panose="04020705040A02060702" pitchFamily="82" charset="0"/>
              </a:rPr>
              <a:t>lleno de luz y emociones!</a:t>
            </a:r>
          </a:p>
          <a:p>
            <a:pPr marL="0" indent="0">
              <a:buNone/>
            </a:pPr>
            <a:endParaRPr lang="es-PY" dirty="0" smtClean="0">
              <a:latin typeface="Algerian" panose="04020705040A02060702" pitchFamily="82" charset="0"/>
            </a:endParaRPr>
          </a:p>
          <a:p>
            <a:pPr marL="0" indent="0">
              <a:buNone/>
            </a:pPr>
            <a:r>
              <a:rPr lang="es-PY" sz="1500" dirty="0" smtClean="0"/>
              <a:t>Para incentivar a los más jóvenes a </a:t>
            </a:r>
          </a:p>
          <a:p>
            <a:pPr marL="0" indent="0">
              <a:buNone/>
            </a:pPr>
            <a:r>
              <a:rPr lang="es-PY" sz="1500" dirty="0" smtClean="0"/>
              <a:t>acercarse a la CIENCIA y a disfrutarla! </a:t>
            </a:r>
          </a:p>
          <a:p>
            <a:pPr marL="0" indent="0">
              <a:buNone/>
            </a:pPr>
            <a:endParaRPr lang="es-PY" sz="1500" dirty="0" smtClean="0"/>
          </a:p>
          <a:p>
            <a:pPr marL="0" indent="0">
              <a:buNone/>
            </a:pPr>
            <a:r>
              <a:rPr lang="es-PY" sz="1500" dirty="0" smtClean="0"/>
              <a:t>Con 17 organizaciones que trabajan en divulgación de </a:t>
            </a:r>
            <a:r>
              <a:rPr lang="es-PY" sz="1500" dirty="0" err="1" smtClean="0"/>
              <a:t>CyT</a:t>
            </a:r>
            <a:r>
              <a:rPr lang="es-PY" sz="1500" dirty="0" smtClean="0"/>
              <a:t> en Paraguay.</a:t>
            </a:r>
          </a:p>
          <a:p>
            <a:pPr marL="0" indent="0">
              <a:buNone/>
            </a:pPr>
            <a:endParaRPr lang="es-PY" sz="1500" dirty="0" smtClean="0"/>
          </a:p>
          <a:p>
            <a:pPr marL="0" indent="0">
              <a:buNone/>
            </a:pPr>
            <a:r>
              <a:rPr lang="es-PY" sz="2200" b="1" dirty="0" smtClean="0"/>
              <a:t>LA GRAN ESTACIÓN DE CIENCIA Y  TECNOLOGÍA.</a:t>
            </a:r>
          </a:p>
          <a:p>
            <a:pPr marL="0" indent="0">
              <a:buNone/>
            </a:pPr>
            <a:endParaRPr lang="es-PY" dirty="0" smtClean="0"/>
          </a:p>
          <a:p>
            <a:pPr marL="0" indent="0">
              <a:buNone/>
            </a:pPr>
            <a:endParaRPr lang="es-PY" dirty="0" smtClean="0"/>
          </a:p>
          <a:p>
            <a:pPr marL="0" indent="0">
              <a:buNone/>
            </a:pPr>
            <a:endParaRPr lang="es-PY" dirty="0"/>
          </a:p>
        </p:txBody>
      </p:sp>
      <p:pic>
        <p:nvPicPr>
          <p:cNvPr id="19472" name="Picture 16" descr="D:\03 Soporte Audiovisual Fotos\03 18 Julio Encuentro Cientifico II\Baja\DSC_0106.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9509"/>
          <a:stretch/>
        </p:blipFill>
        <p:spPr bwMode="auto">
          <a:xfrm>
            <a:off x="4082840" y="-4635"/>
            <a:ext cx="5061160" cy="686263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0551" y="1399"/>
            <a:ext cx="1883449" cy="7878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43808" y="4681791"/>
            <a:ext cx="1224136" cy="1224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2876526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4428" b="8879"/>
          <a:stretch/>
        </p:blipFill>
        <p:spPr bwMode="auto">
          <a:xfrm>
            <a:off x="5200718" y="192279"/>
            <a:ext cx="3835778" cy="22060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153282" y="2895391"/>
            <a:ext cx="1728192" cy="9232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3" name="Picture 7"/>
          <p:cNvPicPr>
            <a:picLocks noChangeAspect="1" noChangeArrowheads="1"/>
          </p:cNvPicPr>
          <p:nvPr/>
        </p:nvPicPr>
        <p:blipFill rotWithShape="1">
          <a:blip r:embed="rId4">
            <a:extLst>
              <a:ext uri="{28A0092B-C50C-407E-A947-70E740481C1C}">
                <a14:useLocalDpi xmlns:a14="http://schemas.microsoft.com/office/drawing/2010/main" val="0"/>
              </a:ext>
            </a:extLst>
          </a:blip>
          <a:srcRect l="32425"/>
          <a:stretch/>
        </p:blipFill>
        <p:spPr bwMode="auto">
          <a:xfrm rot="16200000">
            <a:off x="3426260" y="835440"/>
            <a:ext cx="2409837" cy="8875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4"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0950" y="2717574"/>
            <a:ext cx="1960945" cy="1431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5"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46599" y="2484149"/>
            <a:ext cx="1736940" cy="17369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249626" y="2886644"/>
            <a:ext cx="1728192" cy="9232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CuadroTexto"/>
          <p:cNvSpPr txBox="1"/>
          <p:nvPr/>
        </p:nvSpPr>
        <p:spPr>
          <a:xfrm>
            <a:off x="4005023" y="2060848"/>
            <a:ext cx="1179045" cy="1446550"/>
          </a:xfrm>
          <a:prstGeom prst="rect">
            <a:avLst/>
          </a:prstGeom>
          <a:noFill/>
        </p:spPr>
        <p:txBody>
          <a:bodyPr wrap="square" rtlCol="0">
            <a:spAutoFit/>
          </a:bodyPr>
          <a:lstStyle/>
          <a:p>
            <a:pPr algn="ctr"/>
            <a:r>
              <a:rPr lang="es-ES" sz="44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1ª</a:t>
            </a:r>
          </a:p>
          <a:p>
            <a:pPr algn="ctr"/>
            <a:r>
              <a:rPr lang="es-ES" sz="44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vez</a:t>
            </a:r>
            <a:endParaRPr lang="en-US" sz="4400" b="1"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19466" name="Picture 10"/>
          <p:cNvPicPr>
            <a:picLocks noChangeAspect="1" noChangeArrowheads="1"/>
          </p:cNvPicPr>
          <p:nvPr/>
        </p:nvPicPr>
        <p:blipFill rotWithShape="1">
          <a:blip r:embed="rId7">
            <a:extLst>
              <a:ext uri="{28A0092B-C50C-407E-A947-70E740481C1C}">
                <a14:useLocalDpi xmlns:a14="http://schemas.microsoft.com/office/drawing/2010/main" val="0"/>
              </a:ext>
            </a:extLst>
          </a:blip>
          <a:srcRect l="85114" b="6271"/>
          <a:stretch/>
        </p:blipFill>
        <p:spPr bwMode="auto">
          <a:xfrm>
            <a:off x="4038948" y="3617245"/>
            <a:ext cx="1013544" cy="32407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18 Rectángulo"/>
          <p:cNvSpPr/>
          <p:nvPr/>
        </p:nvSpPr>
        <p:spPr>
          <a:xfrm>
            <a:off x="304753" y="6586911"/>
            <a:ext cx="2160240" cy="246221"/>
          </a:xfrm>
          <a:prstGeom prst="rect">
            <a:avLst/>
          </a:prstGeom>
        </p:spPr>
        <p:txBody>
          <a:bodyPr wrap="square">
            <a:spAutoFit/>
          </a:bodyPr>
          <a:lstStyle/>
          <a:p>
            <a:r>
              <a:rPr lang="es-ES" sz="1000" dirty="0" smtClean="0"/>
              <a:t>Reuniones preparatorias.</a:t>
            </a:r>
            <a:endParaRPr lang="es-ES" sz="1000" dirty="0">
              <a:ea typeface="Tahoma" panose="020B0604030504040204" pitchFamily="34" charset="0"/>
              <a:cs typeface="Tahoma" panose="020B0604030504040204" pitchFamily="34" charset="0"/>
            </a:endParaRPr>
          </a:p>
        </p:txBody>
      </p:sp>
      <p:sp>
        <p:nvSpPr>
          <p:cNvPr id="20" name="19 Rectángulo"/>
          <p:cNvSpPr/>
          <p:nvPr/>
        </p:nvSpPr>
        <p:spPr>
          <a:xfrm>
            <a:off x="162259" y="-25830"/>
            <a:ext cx="2160240" cy="246221"/>
          </a:xfrm>
          <a:prstGeom prst="rect">
            <a:avLst/>
          </a:prstGeom>
        </p:spPr>
        <p:txBody>
          <a:bodyPr wrap="square">
            <a:spAutoFit/>
          </a:bodyPr>
          <a:lstStyle/>
          <a:p>
            <a:r>
              <a:rPr lang="es-ES" sz="1000" dirty="0" smtClean="0"/>
              <a:t>Evaluación del local seleccionado</a:t>
            </a:r>
            <a:endParaRPr lang="es-ES" sz="1000" dirty="0">
              <a:ea typeface="Tahoma" panose="020B0604030504040204" pitchFamily="34" charset="0"/>
              <a:cs typeface="Tahoma" panose="020B0604030504040204" pitchFamily="34" charset="0"/>
            </a:endParaRPr>
          </a:p>
        </p:txBody>
      </p:sp>
      <p:sp>
        <p:nvSpPr>
          <p:cNvPr id="21" name="20 Rectángulo"/>
          <p:cNvSpPr/>
          <p:nvPr/>
        </p:nvSpPr>
        <p:spPr>
          <a:xfrm>
            <a:off x="5148064" y="-27384"/>
            <a:ext cx="2160240" cy="246221"/>
          </a:xfrm>
          <a:prstGeom prst="rect">
            <a:avLst/>
          </a:prstGeom>
        </p:spPr>
        <p:txBody>
          <a:bodyPr wrap="square">
            <a:spAutoFit/>
          </a:bodyPr>
          <a:lstStyle/>
          <a:p>
            <a:r>
              <a:rPr lang="es-ES" sz="1000" dirty="0" smtClean="0"/>
              <a:t>Diseño del proyecto</a:t>
            </a:r>
            <a:endParaRPr lang="es-ES" sz="1000" dirty="0">
              <a:ea typeface="Tahoma" panose="020B0604030504040204" pitchFamily="34" charset="0"/>
              <a:cs typeface="Tahoma" panose="020B0604030504040204" pitchFamily="34" charset="0"/>
            </a:endParaRPr>
          </a:p>
        </p:txBody>
      </p:sp>
      <p:sp>
        <p:nvSpPr>
          <p:cNvPr id="23" name="22 Rectángulo"/>
          <p:cNvSpPr/>
          <p:nvPr/>
        </p:nvSpPr>
        <p:spPr>
          <a:xfrm>
            <a:off x="5106287" y="6586466"/>
            <a:ext cx="2160240" cy="246221"/>
          </a:xfrm>
          <a:prstGeom prst="rect">
            <a:avLst/>
          </a:prstGeom>
        </p:spPr>
        <p:txBody>
          <a:bodyPr wrap="square">
            <a:spAutoFit/>
          </a:bodyPr>
          <a:lstStyle/>
          <a:p>
            <a:r>
              <a:rPr lang="es-ES" sz="1000" dirty="0" smtClean="0"/>
              <a:t>Stand terminado</a:t>
            </a:r>
            <a:endParaRPr lang="es-ES" sz="1000" dirty="0">
              <a:ea typeface="Tahoma" panose="020B0604030504040204" pitchFamily="34" charset="0"/>
              <a:cs typeface="Tahoma" panose="020B0604030504040204" pitchFamily="34" charset="0"/>
            </a:endParaRPr>
          </a:p>
        </p:txBody>
      </p:sp>
      <p:pic>
        <p:nvPicPr>
          <p:cNvPr id="24"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84015" y="3038370"/>
            <a:ext cx="1523409" cy="6372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24 CuadroTexto"/>
          <p:cNvSpPr txBox="1"/>
          <p:nvPr/>
        </p:nvSpPr>
        <p:spPr>
          <a:xfrm>
            <a:off x="3419872" y="2566065"/>
            <a:ext cx="2232248" cy="492443"/>
          </a:xfrm>
          <a:prstGeom prst="rect">
            <a:avLst/>
          </a:prstGeom>
          <a:noFill/>
        </p:spPr>
        <p:txBody>
          <a:bodyPr wrap="square" rtlCol="0">
            <a:spAutoFit/>
          </a:bodyPr>
          <a:lstStyle/>
          <a:p>
            <a:pPr algn="ctr"/>
            <a:r>
              <a:rPr lang="es-ES" sz="1300" b="1" dirty="0" smtClean="0">
                <a:latin typeface="Tahoma" panose="020B0604030504040204" pitchFamily="34" charset="0"/>
                <a:ea typeface="Tahoma" panose="020B0604030504040204" pitchFamily="34" charset="0"/>
                <a:cs typeface="Tahoma" panose="020B0604030504040204" pitchFamily="34" charset="0"/>
              </a:rPr>
              <a:t>ESTRATEGIA DE DISEÑO </a:t>
            </a:r>
          </a:p>
          <a:p>
            <a:pPr algn="ctr"/>
            <a:r>
              <a:rPr lang="es-ES" sz="1300" b="1" dirty="0" smtClean="0">
                <a:latin typeface="Tahoma" panose="020B0604030504040204" pitchFamily="34" charset="0"/>
                <a:ea typeface="Tahoma" panose="020B0604030504040204" pitchFamily="34" charset="0"/>
                <a:cs typeface="Tahoma" panose="020B0604030504040204" pitchFamily="34" charset="0"/>
              </a:rPr>
              <a:t>Y ARTICULACIÓN</a:t>
            </a:r>
          </a:p>
        </p:txBody>
      </p:sp>
      <p:pic>
        <p:nvPicPr>
          <p:cNvPr id="1026" name="Picture 2" descr="C:\Users\Rafa\Desktop\Fachada arreglo.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2024" y="222933"/>
            <a:ext cx="3829987" cy="215108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Rafa\Desktop\Estación fachada.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99299" y="4448957"/>
            <a:ext cx="3956304" cy="216408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Rafa\Desktop\Preparatoria 1.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9557" y="4364629"/>
            <a:ext cx="3694371" cy="2235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731063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73" name="Picture 17" descr="D:\03 Soporte Audiovisual Fotos\02 15 Julio Inauguracion stand\Baja\DSC_0205.JPG"/>
          <p:cNvPicPr>
            <a:picLocks noChangeAspect="1" noChangeArrowheads="1"/>
          </p:cNvPicPr>
          <p:nvPr/>
        </p:nvPicPr>
        <p:blipFill rotWithShape="1">
          <a:blip r:embed="rId2">
            <a:extLst>
              <a:ext uri="{28A0092B-C50C-407E-A947-70E740481C1C}">
                <a14:useLocalDpi xmlns:a14="http://schemas.microsoft.com/office/drawing/2010/main" val="0"/>
              </a:ext>
            </a:extLst>
          </a:blip>
          <a:srcRect b="2397"/>
          <a:stretch/>
        </p:blipFill>
        <p:spPr bwMode="auto">
          <a:xfrm>
            <a:off x="0" y="1"/>
            <a:ext cx="9144000" cy="5952226"/>
          </a:xfrm>
          <a:prstGeom prst="rect">
            <a:avLst/>
          </a:prstGeom>
          <a:noFill/>
          <a:extLst>
            <a:ext uri="{909E8E84-426E-40DD-AFC4-6F175D3DCCD1}">
              <a14:hiddenFill xmlns:a14="http://schemas.microsoft.com/office/drawing/2010/main">
                <a:solidFill>
                  <a:srgbClr val="FFFFFF"/>
                </a:solidFill>
              </a14:hiddenFill>
            </a:ext>
          </a:extLst>
        </p:spPr>
      </p:pic>
      <p:sp>
        <p:nvSpPr>
          <p:cNvPr id="13" name="12 Rectángulo"/>
          <p:cNvSpPr/>
          <p:nvPr/>
        </p:nvSpPr>
        <p:spPr>
          <a:xfrm>
            <a:off x="1" y="5952227"/>
            <a:ext cx="9143999" cy="90577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13 CuadroTexto"/>
          <p:cNvSpPr txBox="1"/>
          <p:nvPr/>
        </p:nvSpPr>
        <p:spPr>
          <a:xfrm>
            <a:off x="2051720" y="6095037"/>
            <a:ext cx="2376264" cy="584775"/>
          </a:xfrm>
          <a:prstGeom prst="rect">
            <a:avLst/>
          </a:prstGeom>
          <a:noFill/>
        </p:spPr>
        <p:txBody>
          <a:bodyPr wrap="square" rtlCol="0">
            <a:spAutoFit/>
          </a:bodyPr>
          <a:lstStyle/>
          <a:p>
            <a:pPr algn="ctr"/>
            <a:r>
              <a:rPr lang="es-ES" sz="1600" b="1" dirty="0" smtClean="0">
                <a:solidFill>
                  <a:srgbClr val="FFC000"/>
                </a:solidFill>
                <a:latin typeface="Tahoma" panose="020B0604030504040204" pitchFamily="34" charset="0"/>
                <a:ea typeface="Tahoma" panose="020B0604030504040204" pitchFamily="34" charset="0"/>
                <a:cs typeface="Tahoma" panose="020B0604030504040204" pitchFamily="34" charset="0"/>
              </a:rPr>
              <a:t>ESTRATEGIA  DE COMUNIC. VISUAL</a:t>
            </a:r>
          </a:p>
        </p:txBody>
      </p:sp>
      <p:pic>
        <p:nvPicPr>
          <p:cNvPr id="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93" y="6008275"/>
            <a:ext cx="1883449" cy="7878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15 Rectángulo"/>
          <p:cNvSpPr/>
          <p:nvPr/>
        </p:nvSpPr>
        <p:spPr>
          <a:xfrm>
            <a:off x="4427984" y="6013157"/>
            <a:ext cx="4149494" cy="800219"/>
          </a:xfrm>
          <a:prstGeom prst="rect">
            <a:avLst/>
          </a:prstGeom>
        </p:spPr>
        <p:txBody>
          <a:bodyPr wrap="square">
            <a:spAutoFit/>
          </a:bodyPr>
          <a:lstStyle/>
          <a:p>
            <a:r>
              <a:rPr lang="es-ES" sz="4600" b="1" dirty="0" smtClean="0">
                <a:solidFill>
                  <a:srgbClr val="00B050"/>
                </a:solidFill>
              </a:rPr>
              <a:t>2015</a:t>
            </a:r>
            <a:r>
              <a:rPr lang="es-ES" sz="4600" b="1" dirty="0" smtClean="0">
                <a:solidFill>
                  <a:schemeClr val="bg1"/>
                </a:solidFill>
              </a:rPr>
              <a:t> </a:t>
            </a:r>
            <a:r>
              <a:rPr lang="es-ES" b="1" dirty="0" smtClean="0">
                <a:solidFill>
                  <a:schemeClr val="bg1"/>
                </a:solidFill>
              </a:rPr>
              <a:t>Año Internacional de la Luz</a:t>
            </a:r>
            <a:endParaRPr lang="en-US" b="1" dirty="0">
              <a:solidFill>
                <a:schemeClr val="bg1"/>
              </a:solidFill>
            </a:endParaRPr>
          </a:p>
        </p:txBody>
      </p:sp>
    </p:spTree>
    <p:extLst>
      <p:ext uri="{BB962C8B-B14F-4D97-AF65-F5344CB8AC3E}">
        <p14:creationId xmlns:p14="http://schemas.microsoft.com/office/powerpoint/2010/main" val="50461092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Resultado de imagen para B. Franklin Science Corner+Paragua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Resultado de imagen para B. Franklin Science Corner+Paragua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Resultado de imagen para B. Franklin Science Corner+Paraguay"/>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9" name="Picture 2" descr="D:\03 Soporte Audiovisual Fotos\11 24 Julio Panel Debate\CSC_030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1045"/>
          <a:stretch/>
        </p:blipFill>
        <p:spPr bwMode="auto">
          <a:xfrm>
            <a:off x="-7393" y="0"/>
            <a:ext cx="9151393"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8 CuadroTexto"/>
          <p:cNvSpPr txBox="1"/>
          <p:nvPr/>
        </p:nvSpPr>
        <p:spPr>
          <a:xfrm>
            <a:off x="-252536" y="44624"/>
            <a:ext cx="2664296" cy="1569660"/>
          </a:xfrm>
          <a:prstGeom prst="rect">
            <a:avLst/>
          </a:prstGeom>
          <a:noFill/>
        </p:spPr>
        <p:txBody>
          <a:bodyPr wrap="square" rtlCol="0">
            <a:spAutoFit/>
          </a:bodyPr>
          <a:lstStyle/>
          <a:p>
            <a:pPr algn="ctr"/>
            <a:r>
              <a:rPr lang="es-ES" sz="3200" b="1" dirty="0" smtClean="0">
                <a:ln w="18415" cmpd="sng">
                  <a:solidFill>
                    <a:schemeClr val="accent6">
                      <a:lumMod val="75000"/>
                    </a:schemeClr>
                  </a:solidFill>
                  <a:prstDash val="solid"/>
                </a:ln>
                <a:solidFill>
                  <a:schemeClr val="bg1"/>
                </a:solidFill>
                <a:effectLst>
                  <a:outerShdw blurRad="63500" dir="3600000" algn="tl" rotWithShape="0">
                    <a:srgbClr val="000000">
                      <a:alpha val="70000"/>
                    </a:srgbClr>
                  </a:outerShdw>
                </a:effectLst>
                <a:latin typeface="Tahoma" panose="020B0604030504040204" pitchFamily="34" charset="0"/>
                <a:ea typeface="Tahoma" panose="020B0604030504040204" pitchFamily="34" charset="0"/>
                <a:cs typeface="Tahoma" panose="020B0604030504040204" pitchFamily="34" charset="0"/>
              </a:rPr>
              <a:t>En un ambiente</a:t>
            </a:r>
          </a:p>
          <a:p>
            <a:pPr algn="ctr"/>
            <a:r>
              <a:rPr lang="es-ES" sz="3200" b="1" dirty="0" smtClean="0">
                <a:ln w="18415" cmpd="sng">
                  <a:solidFill>
                    <a:schemeClr val="accent6">
                      <a:lumMod val="75000"/>
                    </a:schemeClr>
                  </a:solidFill>
                  <a:prstDash val="solid"/>
                </a:ln>
                <a:solidFill>
                  <a:schemeClr val="bg1"/>
                </a:solidFill>
                <a:effectLst>
                  <a:outerShdw blurRad="63500" dir="3600000" algn="tl" rotWithShape="0">
                    <a:srgbClr val="000000">
                      <a:alpha val="70000"/>
                    </a:srgbClr>
                  </a:outerShdw>
                </a:effectLst>
                <a:latin typeface="Tahoma" panose="020B0604030504040204" pitchFamily="34" charset="0"/>
                <a:ea typeface="Tahoma" panose="020B0604030504040204" pitchFamily="34" charset="0"/>
                <a:cs typeface="Tahoma" panose="020B0604030504040204" pitchFamily="34" charset="0"/>
              </a:rPr>
              <a:t>temático</a:t>
            </a:r>
          </a:p>
        </p:txBody>
      </p:sp>
    </p:spTree>
    <p:extLst>
      <p:ext uri="{BB962C8B-B14F-4D97-AF65-F5344CB8AC3E}">
        <p14:creationId xmlns:p14="http://schemas.microsoft.com/office/powerpoint/2010/main" val="23804552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1" descr="D:\03 Soporte Audiovisual Fotos\06 18 Julio Stand y Observatorio\Baja\DSC_0521.JPG"/>
          <p:cNvPicPr>
            <a:picLocks noChangeAspect="1" noChangeArrowheads="1"/>
          </p:cNvPicPr>
          <p:nvPr/>
        </p:nvPicPr>
        <p:blipFill rotWithShape="1">
          <a:blip r:embed="rId2">
            <a:extLst>
              <a:ext uri="{28A0092B-C50C-407E-A947-70E740481C1C}">
                <a14:useLocalDpi xmlns:a14="http://schemas.microsoft.com/office/drawing/2010/main" val="0"/>
              </a:ext>
            </a:extLst>
          </a:blip>
          <a:srcRect l="8122" t="6226" b="-1707"/>
          <a:stretch/>
        </p:blipFill>
        <p:spPr bwMode="auto">
          <a:xfrm>
            <a:off x="3918722" y="64743"/>
            <a:ext cx="5225278" cy="362155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 descr="D:\03 Soporte Audiovisual Fotos\03 18 Julio Encuentro Cientifico II\Baja\DSC_0100.JPG"/>
          <p:cNvPicPr>
            <a:picLocks noChangeAspect="1" noChangeArrowheads="1"/>
          </p:cNvPicPr>
          <p:nvPr/>
        </p:nvPicPr>
        <p:blipFill rotWithShape="1">
          <a:blip r:embed="rId3">
            <a:extLst>
              <a:ext uri="{28A0092B-C50C-407E-A947-70E740481C1C}">
                <a14:useLocalDpi xmlns:a14="http://schemas.microsoft.com/office/drawing/2010/main" val="0"/>
              </a:ext>
            </a:extLst>
          </a:blip>
          <a:srcRect l="13030" t="15827" r="12768" b="8401"/>
          <a:stretch/>
        </p:blipFill>
        <p:spPr bwMode="auto">
          <a:xfrm>
            <a:off x="3953274" y="3429000"/>
            <a:ext cx="5220072" cy="355504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p:cNvPicPr>
            <a:picLocks noChangeAspect="1" noChangeArrowheads="1"/>
          </p:cNvPicPr>
          <p:nvPr/>
        </p:nvPicPr>
        <p:blipFill>
          <a:blip r:embed="rId4"/>
          <a:srcRect/>
          <a:stretch>
            <a:fillRect/>
          </a:stretch>
        </p:blipFill>
        <p:spPr bwMode="auto">
          <a:xfrm>
            <a:off x="0" y="21200"/>
            <a:ext cx="3923928" cy="6962841"/>
          </a:xfrm>
          <a:prstGeom prst="rect">
            <a:avLst/>
          </a:prstGeom>
          <a:noFill/>
          <a:ln w="9525">
            <a:noFill/>
            <a:miter lim="800000"/>
            <a:headEnd/>
            <a:tailEnd/>
          </a:ln>
          <a:effectLst/>
        </p:spPr>
      </p:pic>
      <p:sp>
        <p:nvSpPr>
          <p:cNvPr id="15" name="14 CuadroTexto"/>
          <p:cNvSpPr txBox="1"/>
          <p:nvPr/>
        </p:nvSpPr>
        <p:spPr>
          <a:xfrm>
            <a:off x="468051" y="6169909"/>
            <a:ext cx="2591781" cy="769441"/>
          </a:xfrm>
          <a:prstGeom prst="rect">
            <a:avLst/>
          </a:prstGeom>
          <a:noFill/>
        </p:spPr>
        <p:txBody>
          <a:bodyPr wrap="square" rtlCol="0">
            <a:spAutoFit/>
          </a:bodyPr>
          <a:lstStyle/>
          <a:p>
            <a:pPr algn="ctr"/>
            <a:r>
              <a:rPr lang="es-ES" sz="4400" b="1" dirty="0" smtClean="0">
                <a:ln w="18415" cmpd="sng">
                  <a:solidFill>
                    <a:srgbClr val="FF0000"/>
                  </a:solidFill>
                  <a:prstDash val="solid"/>
                </a:ln>
                <a:solidFill>
                  <a:srgbClr val="C00000"/>
                </a:solidFill>
                <a:effectLst>
                  <a:outerShdw blurRad="63500" dir="3600000" algn="tl" rotWithShape="0">
                    <a:srgbClr val="000000">
                      <a:alpha val="70000"/>
                    </a:srgbClr>
                  </a:outerShdw>
                </a:effectLst>
                <a:latin typeface="Tahoma" panose="020B0604030504040204" pitchFamily="34" charset="0"/>
                <a:ea typeface="Tahoma" panose="020B0604030504040204" pitchFamily="34" charset="0"/>
                <a:cs typeface="Tahoma" panose="020B0604030504040204" pitchFamily="34" charset="0"/>
              </a:rPr>
              <a:t>Lúdico</a:t>
            </a:r>
          </a:p>
        </p:txBody>
      </p:sp>
    </p:spTree>
    <p:extLst>
      <p:ext uri="{BB962C8B-B14F-4D97-AF65-F5344CB8AC3E}">
        <p14:creationId xmlns:p14="http://schemas.microsoft.com/office/powerpoint/2010/main" val="100144380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D:\03 Soporte Audiovisual Fotos\11 24 Julio Panel Debate\DSC_0026.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1032"/>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15" name="14 CuadroTexto"/>
          <p:cNvSpPr txBox="1"/>
          <p:nvPr/>
        </p:nvSpPr>
        <p:spPr>
          <a:xfrm>
            <a:off x="11193" y="5971927"/>
            <a:ext cx="2987825" cy="769441"/>
          </a:xfrm>
          <a:prstGeom prst="rect">
            <a:avLst/>
          </a:prstGeom>
          <a:noFill/>
        </p:spPr>
        <p:txBody>
          <a:bodyPr wrap="square" rtlCol="0">
            <a:spAutoFit/>
          </a:bodyPr>
          <a:lstStyle/>
          <a:p>
            <a:pPr algn="ctr"/>
            <a:r>
              <a:rPr lang="es-ES" sz="4400" b="1" dirty="0" smtClean="0">
                <a:ln w="18415" cmpd="sng">
                  <a:solidFill>
                    <a:srgbClr val="FF0000"/>
                  </a:solidFill>
                  <a:prstDash val="solid"/>
                </a:ln>
                <a:solidFill>
                  <a:srgbClr val="C00000"/>
                </a:solidFill>
                <a:effectLst>
                  <a:outerShdw blurRad="63500" dir="3600000" algn="tl" rotWithShape="0">
                    <a:srgbClr val="000000">
                      <a:alpha val="70000"/>
                    </a:srgbClr>
                  </a:outerShdw>
                </a:effectLst>
                <a:latin typeface="Tahoma" panose="020B0604030504040204" pitchFamily="34" charset="0"/>
                <a:ea typeface="Tahoma" panose="020B0604030504040204" pitchFamily="34" charset="0"/>
                <a:cs typeface="Tahoma" panose="020B0604030504040204" pitchFamily="34" charset="0"/>
              </a:rPr>
              <a:t>Futurista</a:t>
            </a:r>
          </a:p>
        </p:txBody>
      </p:sp>
    </p:spTree>
    <p:extLst>
      <p:ext uri="{BB962C8B-B14F-4D97-AF65-F5344CB8AC3E}">
        <p14:creationId xmlns:p14="http://schemas.microsoft.com/office/powerpoint/2010/main" val="43665958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7" name="Picture 7" descr="D:\03 Soporte Audiovisual Fotos\11 24 Julio Panel Debate\DSC_025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86679" y="0"/>
            <a:ext cx="7857321" cy="5242874"/>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D:\03 Soporte Audiovisual Fotos\13 APP Genios&amp;Famosos\c2i_216201518339.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430354"/>
            <a:ext cx="2558611" cy="3409349"/>
          </a:xfrm>
          <a:prstGeom prst="rect">
            <a:avLst/>
          </a:prstGeom>
          <a:noFill/>
          <a:extLst>
            <a:ext uri="{909E8E84-426E-40DD-AFC4-6F175D3DCCD1}">
              <a14:hiddenFill xmlns:a14="http://schemas.microsoft.com/office/drawing/2010/main">
                <a:solidFill>
                  <a:srgbClr val="FFFFFF"/>
                </a:solidFill>
              </a14:hiddenFill>
            </a:ext>
          </a:extLst>
        </p:spPr>
      </p:pic>
      <p:pic>
        <p:nvPicPr>
          <p:cNvPr id="5129" name="Picture 9" descr="D:\03 Soporte Audiovisual Fotos\13 APP Genios&amp;Famosos\c2i_1862015204135.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355"/>
            <a:ext cx="2573359" cy="3429000"/>
          </a:xfrm>
          <a:prstGeom prst="rect">
            <a:avLst/>
          </a:prstGeom>
          <a:noFill/>
          <a:extLst>
            <a:ext uri="{909E8E84-426E-40DD-AFC4-6F175D3DCCD1}">
              <a14:hiddenFill xmlns:a14="http://schemas.microsoft.com/office/drawing/2010/main">
                <a:solidFill>
                  <a:srgbClr val="FFFFFF"/>
                </a:solidFill>
              </a14:hiddenFill>
            </a:ext>
          </a:extLst>
        </p:spPr>
      </p:pic>
      <p:sp>
        <p:nvSpPr>
          <p:cNvPr id="12" name="11 Rectángulo"/>
          <p:cNvSpPr/>
          <p:nvPr/>
        </p:nvSpPr>
        <p:spPr>
          <a:xfrm>
            <a:off x="2558611" y="5242875"/>
            <a:ext cx="6585389" cy="161512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12 CuadroTexto"/>
          <p:cNvSpPr txBox="1"/>
          <p:nvPr/>
        </p:nvSpPr>
        <p:spPr>
          <a:xfrm>
            <a:off x="2411760" y="5727271"/>
            <a:ext cx="2790728" cy="646331"/>
          </a:xfrm>
          <a:prstGeom prst="rect">
            <a:avLst/>
          </a:prstGeom>
          <a:noFill/>
        </p:spPr>
        <p:txBody>
          <a:bodyPr wrap="square" rtlCol="0">
            <a:spAutoFit/>
          </a:bodyPr>
          <a:lstStyle/>
          <a:p>
            <a:pPr algn="ctr"/>
            <a:r>
              <a:rPr lang="es-ES" b="1" dirty="0" smtClean="0">
                <a:solidFill>
                  <a:srgbClr val="FFC000"/>
                </a:solidFill>
                <a:latin typeface="Tahoma" panose="020B0604030504040204" pitchFamily="34" charset="0"/>
                <a:ea typeface="Tahoma" panose="020B0604030504040204" pitchFamily="34" charset="0"/>
                <a:cs typeface="Tahoma" panose="020B0604030504040204" pitchFamily="34" charset="0"/>
              </a:rPr>
              <a:t>ESTRATEGIA </a:t>
            </a:r>
          </a:p>
          <a:p>
            <a:pPr algn="ctr"/>
            <a:r>
              <a:rPr lang="es-ES" b="1" dirty="0" smtClean="0">
                <a:solidFill>
                  <a:srgbClr val="FFC000"/>
                </a:solidFill>
                <a:latin typeface="Tahoma" panose="020B0604030504040204" pitchFamily="34" charset="0"/>
                <a:ea typeface="Tahoma" panose="020B0604030504040204" pitchFamily="34" charset="0"/>
                <a:cs typeface="Tahoma" panose="020B0604030504040204" pitchFamily="34" charset="0"/>
              </a:rPr>
              <a:t>DE AMBIENTACIÓN</a:t>
            </a:r>
          </a:p>
        </p:txBody>
      </p:sp>
      <p:sp>
        <p:nvSpPr>
          <p:cNvPr id="14" name="13 Rectángulo"/>
          <p:cNvSpPr/>
          <p:nvPr/>
        </p:nvSpPr>
        <p:spPr>
          <a:xfrm>
            <a:off x="5292080" y="5301208"/>
            <a:ext cx="2592288" cy="1107996"/>
          </a:xfrm>
          <a:prstGeom prst="rect">
            <a:avLst/>
          </a:prstGeom>
        </p:spPr>
        <p:txBody>
          <a:bodyPr wrap="square">
            <a:spAutoFit/>
          </a:bodyPr>
          <a:lstStyle/>
          <a:p>
            <a:pPr algn="ctr"/>
            <a:r>
              <a:rPr lang="es-ES" sz="3000" b="1" dirty="0" smtClean="0">
                <a:solidFill>
                  <a:srgbClr val="00B050"/>
                </a:solidFill>
              </a:rPr>
              <a:t>CON GENIOS</a:t>
            </a:r>
            <a:endParaRPr lang="es-ES" sz="3000" b="1" dirty="0" smtClean="0">
              <a:solidFill>
                <a:schemeClr val="bg1"/>
              </a:solidFill>
            </a:endParaRPr>
          </a:p>
          <a:p>
            <a:pPr algn="ctr"/>
            <a:r>
              <a:rPr lang="es-ES" b="1" dirty="0" smtClean="0">
                <a:solidFill>
                  <a:schemeClr val="bg1"/>
                </a:solidFill>
              </a:rPr>
              <a:t>de la historia listos </a:t>
            </a:r>
          </a:p>
          <a:p>
            <a:pPr algn="ctr"/>
            <a:r>
              <a:rPr lang="es-ES" b="1" dirty="0" smtClean="0">
                <a:solidFill>
                  <a:schemeClr val="bg1"/>
                </a:solidFill>
              </a:rPr>
              <a:t>para una “</a:t>
            </a:r>
            <a:r>
              <a:rPr lang="es-ES" b="1" dirty="0" err="1" smtClean="0">
                <a:solidFill>
                  <a:schemeClr val="bg1"/>
                </a:solidFill>
              </a:rPr>
              <a:t>Selfie</a:t>
            </a:r>
            <a:r>
              <a:rPr lang="es-ES" b="1" dirty="0" smtClean="0">
                <a:solidFill>
                  <a:schemeClr val="bg1"/>
                </a:solidFill>
              </a:rPr>
              <a:t>”</a:t>
            </a:r>
            <a:endParaRPr lang="en-US" b="1" dirty="0">
              <a:solidFill>
                <a:schemeClr val="bg1"/>
              </a:solidFill>
            </a:endParaRPr>
          </a:p>
        </p:txBody>
      </p:sp>
      <p:sp>
        <p:nvSpPr>
          <p:cNvPr id="15" name="14 Rectángulo"/>
          <p:cNvSpPr/>
          <p:nvPr/>
        </p:nvSpPr>
        <p:spPr>
          <a:xfrm>
            <a:off x="7669360" y="5301208"/>
            <a:ext cx="1799184" cy="1477328"/>
          </a:xfrm>
          <a:prstGeom prst="rect">
            <a:avLst/>
          </a:prstGeom>
        </p:spPr>
        <p:txBody>
          <a:bodyPr wrap="square">
            <a:spAutoFit/>
          </a:bodyPr>
          <a:lstStyle/>
          <a:p>
            <a:pPr marL="285750" indent="-285750">
              <a:buFont typeface="Arial" panose="020B0604020202020204" pitchFamily="34" charset="0"/>
              <a:buChar char="•"/>
            </a:pPr>
            <a:r>
              <a:rPr lang="es-ES" sz="1500" dirty="0" smtClean="0">
                <a:solidFill>
                  <a:schemeClr val="bg1"/>
                </a:solidFill>
              </a:rPr>
              <a:t>Einstein</a:t>
            </a:r>
          </a:p>
          <a:p>
            <a:pPr marL="285750" indent="-285750">
              <a:buFont typeface="Arial" panose="020B0604020202020204" pitchFamily="34" charset="0"/>
              <a:buChar char="•"/>
            </a:pPr>
            <a:r>
              <a:rPr lang="es-ES" sz="1500" dirty="0" smtClean="0">
                <a:solidFill>
                  <a:schemeClr val="bg1"/>
                </a:solidFill>
              </a:rPr>
              <a:t>Los Curie</a:t>
            </a:r>
          </a:p>
          <a:p>
            <a:pPr marL="285750" indent="-285750">
              <a:buFont typeface="Arial" panose="020B0604020202020204" pitchFamily="34" charset="0"/>
              <a:buChar char="•"/>
            </a:pPr>
            <a:r>
              <a:rPr lang="es-ES" sz="1500" dirty="0" smtClean="0">
                <a:solidFill>
                  <a:schemeClr val="bg1"/>
                </a:solidFill>
              </a:rPr>
              <a:t>Newton</a:t>
            </a:r>
          </a:p>
          <a:p>
            <a:pPr marL="285750" indent="-285750">
              <a:buFont typeface="Arial" panose="020B0604020202020204" pitchFamily="34" charset="0"/>
              <a:buChar char="•"/>
            </a:pPr>
            <a:r>
              <a:rPr lang="es-ES" sz="1500" dirty="0" smtClean="0">
                <a:solidFill>
                  <a:schemeClr val="bg1"/>
                </a:solidFill>
              </a:rPr>
              <a:t>Galileo</a:t>
            </a:r>
          </a:p>
          <a:p>
            <a:pPr marL="285750" indent="-285750">
              <a:buFont typeface="Arial" panose="020B0604020202020204" pitchFamily="34" charset="0"/>
              <a:buChar char="•"/>
            </a:pPr>
            <a:r>
              <a:rPr lang="es-ES" sz="1500" dirty="0" smtClean="0">
                <a:solidFill>
                  <a:schemeClr val="bg1"/>
                </a:solidFill>
              </a:rPr>
              <a:t>Franklin</a:t>
            </a:r>
          </a:p>
          <a:p>
            <a:pPr marL="285750" indent="-285750">
              <a:buFont typeface="Arial" panose="020B0604020202020204" pitchFamily="34" charset="0"/>
              <a:buChar char="•"/>
            </a:pPr>
            <a:r>
              <a:rPr lang="es-ES" sz="1500" dirty="0" smtClean="0">
                <a:solidFill>
                  <a:schemeClr val="bg1"/>
                </a:solidFill>
              </a:rPr>
              <a:t>Edison</a:t>
            </a:r>
            <a:endParaRPr lang="en-US" sz="1500" dirty="0">
              <a:solidFill>
                <a:schemeClr val="bg1"/>
              </a:solidFill>
            </a:endParaRPr>
          </a:p>
        </p:txBody>
      </p:sp>
      <p:pic>
        <p:nvPicPr>
          <p:cNvPr id="1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60551" y="1399"/>
            <a:ext cx="1883449" cy="7878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9901871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D:\03 Soporte Audiovisual Fotos\11 24 Julio Panel Debate\DSC_001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784706" y="6075031"/>
            <a:ext cx="7283698" cy="486029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D:\03 Soporte Audiovisual Fotos\11 24 Julio Panel Debate\DSC_007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34651" y="-5720424"/>
            <a:ext cx="9144000" cy="610142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D:\03 Soporte Audiovisual Fotos\11 24 Julio Panel Debate\DSC_031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69760" y="1168847"/>
            <a:ext cx="6768752" cy="451651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1 Tabla"/>
          <p:cNvGraphicFramePr>
            <a:graphicFrameLocks noGrp="1"/>
          </p:cNvGraphicFramePr>
          <p:nvPr>
            <p:extLst>
              <p:ext uri="{D42A27DB-BD31-4B8C-83A1-F6EECF244321}">
                <p14:modId xmlns:p14="http://schemas.microsoft.com/office/powerpoint/2010/main" val="24885601"/>
              </p:ext>
            </p:extLst>
          </p:nvPr>
        </p:nvGraphicFramePr>
        <p:xfrm>
          <a:off x="251520" y="675848"/>
          <a:ext cx="8712968" cy="6065520"/>
        </p:xfrm>
        <a:graphic>
          <a:graphicData uri="http://schemas.openxmlformats.org/drawingml/2006/table">
            <a:tbl>
              <a:tblPr firstRow="1" bandRow="1">
                <a:tableStyleId>{2D5ABB26-0587-4C30-8999-92F81FD0307C}</a:tableStyleId>
              </a:tblPr>
              <a:tblGrid>
                <a:gridCol w="2159625"/>
                <a:gridCol w="6553343"/>
              </a:tblGrid>
              <a:tr h="175252">
                <a:tc>
                  <a:txBody>
                    <a:bodyPr/>
                    <a:lstStyle/>
                    <a:p>
                      <a:pPr algn="ctr"/>
                      <a:r>
                        <a:rPr lang="es-ES" sz="2000" b="1" dirty="0" smtClean="0">
                          <a:solidFill>
                            <a:srgbClr val="C00000"/>
                          </a:solidFill>
                        </a:rPr>
                        <a:t>PRIMERA</a:t>
                      </a:r>
                      <a:endParaRPr lang="en-US" sz="2000" b="1" dirty="0">
                        <a:solidFill>
                          <a:srgbClr val="C00000"/>
                        </a:solidFill>
                        <a:latin typeface="Adobe Gothic Std B" pitchFamily="34" charset="-128"/>
                        <a:ea typeface="Adobe Gothic Std B" pitchFamily="34" charset="-128"/>
                        <a:cs typeface="Adobe Arabic" pitchFamily="18" charset="-78"/>
                      </a:endParaRPr>
                    </a:p>
                  </a:txBody>
                  <a:tcPr anchor="ctr">
                    <a:solidFill>
                      <a:srgbClr val="002060"/>
                    </a:solidFill>
                  </a:tcPr>
                </a:tc>
                <a:tc>
                  <a:txBody>
                    <a:bodyPr/>
                    <a:lstStyle/>
                    <a:p>
                      <a:pPr algn="l"/>
                      <a:r>
                        <a:rPr lang="es-ES" sz="1800" dirty="0" smtClean="0"/>
                        <a:t>Participación en la EXPO</a:t>
                      </a:r>
                      <a:r>
                        <a:rPr lang="es-ES" sz="1800" baseline="0" dirty="0" smtClean="0"/>
                        <a:t> 2015</a:t>
                      </a:r>
                      <a:endParaRPr lang="en-US" sz="1800" dirty="0">
                        <a:latin typeface="Adobe Gothic Std B" pitchFamily="34" charset="-128"/>
                        <a:ea typeface="Adobe Gothic Std B" pitchFamily="34" charset="-128"/>
                        <a:cs typeface="Adobe Arabic" pitchFamily="18" charset="-78"/>
                      </a:endParaRPr>
                    </a:p>
                  </a:txBody>
                  <a:tcPr anchor="ctr"/>
                </a:tc>
              </a:tr>
              <a:tr h="179342">
                <a:tc>
                  <a:txBody>
                    <a:bodyPr/>
                    <a:lstStyle/>
                    <a:p>
                      <a:pPr algn="ctr"/>
                      <a:r>
                        <a:rPr lang="es-ES" sz="2200" b="1" dirty="0" smtClean="0">
                          <a:solidFill>
                            <a:schemeClr val="bg1"/>
                          </a:solidFill>
                        </a:rPr>
                        <a:t>10</a:t>
                      </a:r>
                      <a:endParaRPr lang="en-US" sz="2200" b="1" dirty="0">
                        <a:solidFill>
                          <a:schemeClr val="bg1"/>
                        </a:solidFill>
                        <a:latin typeface="Adobe Gothic Std B" pitchFamily="34" charset="-128"/>
                        <a:ea typeface="Adobe Gothic Std B" pitchFamily="34" charset="-128"/>
                        <a:cs typeface="Adobe Arabic" pitchFamily="18" charset="-78"/>
                      </a:endParaRPr>
                    </a:p>
                  </a:txBody>
                  <a:tcPr anchor="ctr">
                    <a:solidFill>
                      <a:srgbClr val="002060"/>
                    </a:solidFill>
                  </a:tcPr>
                </a:tc>
                <a:tc>
                  <a:txBody>
                    <a:bodyPr/>
                    <a:lstStyle/>
                    <a:p>
                      <a:pPr algn="l"/>
                      <a:r>
                        <a:rPr lang="es-ES" sz="1800" dirty="0" smtClean="0"/>
                        <a:t>Proveedores</a:t>
                      </a:r>
                      <a:r>
                        <a:rPr lang="es-ES" sz="1800" baseline="0" dirty="0" smtClean="0"/>
                        <a:t> de bienes y servicios</a:t>
                      </a:r>
                      <a:endParaRPr lang="en-US" sz="1800" dirty="0">
                        <a:latin typeface="Adobe Gothic Std B" pitchFamily="34" charset="-128"/>
                        <a:ea typeface="Adobe Gothic Std B" pitchFamily="34" charset="-128"/>
                        <a:cs typeface="Adobe Arabic" pitchFamily="18" charset="-78"/>
                      </a:endParaRPr>
                    </a:p>
                  </a:txBody>
                  <a:tcPr anchor="ctr"/>
                </a:tc>
              </a:tr>
              <a:tr h="192153">
                <a:tc>
                  <a:txBody>
                    <a:bodyPr/>
                    <a:lstStyle/>
                    <a:p>
                      <a:pPr algn="ctr"/>
                      <a:r>
                        <a:rPr lang="es-ES" sz="2400" b="1" dirty="0" smtClean="0">
                          <a:solidFill>
                            <a:schemeClr val="bg1"/>
                          </a:solidFill>
                        </a:rPr>
                        <a:t>13</a:t>
                      </a:r>
                      <a:endParaRPr lang="en-US" sz="2400" b="1" dirty="0">
                        <a:solidFill>
                          <a:schemeClr val="bg1"/>
                        </a:solidFill>
                        <a:latin typeface="Adobe Gothic Std B" pitchFamily="34" charset="-128"/>
                        <a:ea typeface="Adobe Gothic Std B" pitchFamily="34" charset="-128"/>
                        <a:cs typeface="Adobe Arabic" pitchFamily="18" charset="-78"/>
                      </a:endParaRPr>
                    </a:p>
                  </a:txBody>
                  <a:tcPr anchor="ctr">
                    <a:solidFill>
                      <a:srgbClr val="002060"/>
                    </a:solidFill>
                  </a:tcPr>
                </a:tc>
                <a:tc>
                  <a:txBody>
                    <a:bodyPr/>
                    <a:lstStyle/>
                    <a:p>
                      <a:pPr algn="l"/>
                      <a:r>
                        <a:rPr lang="es-ES" sz="1800" dirty="0" smtClean="0"/>
                        <a:t>Eventos programados</a:t>
                      </a:r>
                      <a:endParaRPr lang="en-US" sz="1800" dirty="0">
                        <a:latin typeface="Adobe Gothic Std B" pitchFamily="34" charset="-128"/>
                        <a:ea typeface="Adobe Gothic Std B" pitchFamily="34" charset="-128"/>
                        <a:cs typeface="Adobe Arabic" pitchFamily="18" charset="-78"/>
                      </a:endParaRPr>
                    </a:p>
                  </a:txBody>
                  <a:tcPr anchor="ctr"/>
                </a:tc>
              </a:tr>
              <a:tr h="204963">
                <a:tc>
                  <a:txBody>
                    <a:bodyPr/>
                    <a:lstStyle/>
                    <a:p>
                      <a:pPr algn="ctr"/>
                      <a:r>
                        <a:rPr lang="es-ES" sz="2600" b="1" dirty="0" smtClean="0">
                          <a:solidFill>
                            <a:schemeClr val="bg1"/>
                          </a:solidFill>
                        </a:rPr>
                        <a:t>15</a:t>
                      </a:r>
                      <a:endParaRPr lang="en-US" sz="2600" b="1" dirty="0">
                        <a:solidFill>
                          <a:schemeClr val="bg1"/>
                        </a:solidFill>
                        <a:latin typeface="Adobe Gothic Std B" pitchFamily="34" charset="-128"/>
                        <a:ea typeface="Adobe Gothic Std B" pitchFamily="34" charset="-128"/>
                        <a:cs typeface="Adobe Arabic" pitchFamily="18" charset="-78"/>
                      </a:endParaRPr>
                    </a:p>
                  </a:txBody>
                  <a:tcPr anchor="ctr">
                    <a:solidFill>
                      <a:srgbClr val="002060"/>
                    </a:solidFill>
                  </a:tcPr>
                </a:tc>
                <a:tc>
                  <a:txBody>
                    <a:bodyPr/>
                    <a:lstStyle/>
                    <a:p>
                      <a:pPr algn="l"/>
                      <a:r>
                        <a:rPr lang="es-ES" sz="1800" dirty="0" smtClean="0"/>
                        <a:t>Días de feria</a:t>
                      </a:r>
                      <a:endParaRPr lang="en-US" sz="1800" dirty="0">
                        <a:latin typeface="Adobe Gothic Std B" pitchFamily="34" charset="-128"/>
                        <a:ea typeface="Adobe Gothic Std B" pitchFamily="34" charset="-128"/>
                        <a:cs typeface="Adobe Arabic" pitchFamily="18" charset="-78"/>
                      </a:endParaRPr>
                    </a:p>
                  </a:txBody>
                  <a:tcPr anchor="ctr"/>
                </a:tc>
              </a:tr>
              <a:tr h="217773">
                <a:tc>
                  <a:txBody>
                    <a:bodyPr/>
                    <a:lstStyle/>
                    <a:p>
                      <a:pPr algn="ctr"/>
                      <a:r>
                        <a:rPr lang="es-ES" sz="2800" b="1" dirty="0" smtClean="0">
                          <a:solidFill>
                            <a:schemeClr val="bg1"/>
                          </a:solidFill>
                        </a:rPr>
                        <a:t>18</a:t>
                      </a:r>
                      <a:endParaRPr lang="en-US" sz="2800" b="1" dirty="0">
                        <a:solidFill>
                          <a:schemeClr val="bg1"/>
                        </a:solidFill>
                        <a:latin typeface="Adobe Gothic Std B" pitchFamily="34" charset="-128"/>
                        <a:ea typeface="Adobe Gothic Std B" pitchFamily="34" charset="-128"/>
                        <a:cs typeface="Adobe Arabic" pitchFamily="18" charset="-78"/>
                      </a:endParaRPr>
                    </a:p>
                  </a:txBody>
                  <a:tcPr anchor="ctr">
                    <a:solidFill>
                      <a:srgbClr val="002060"/>
                    </a:solidFill>
                  </a:tcPr>
                </a:tc>
                <a:tc>
                  <a:txBody>
                    <a:bodyPr/>
                    <a:lstStyle/>
                    <a:p>
                      <a:pPr algn="l"/>
                      <a:r>
                        <a:rPr lang="es-ES" sz="1800" baseline="0" dirty="0" smtClean="0"/>
                        <a:t>Organizaciones que articular</a:t>
                      </a:r>
                      <a:endParaRPr lang="en-US" sz="1800" dirty="0">
                        <a:latin typeface="Adobe Gothic Std B" pitchFamily="34" charset="-128"/>
                        <a:ea typeface="Adobe Gothic Std B" pitchFamily="34" charset="-128"/>
                        <a:cs typeface="Adobe Arabic" pitchFamily="18" charset="-78"/>
                      </a:endParaRPr>
                    </a:p>
                  </a:txBody>
                  <a:tcPr anchor="ctr"/>
                </a:tc>
              </a:tr>
              <a:tr h="230583">
                <a:tc>
                  <a:txBody>
                    <a:bodyPr/>
                    <a:lstStyle/>
                    <a:p>
                      <a:pPr algn="ctr"/>
                      <a:r>
                        <a:rPr lang="es-ES" sz="3000" b="1" dirty="0" smtClean="0">
                          <a:solidFill>
                            <a:schemeClr val="bg1"/>
                          </a:solidFill>
                        </a:rPr>
                        <a:t>+200</a:t>
                      </a:r>
                      <a:endParaRPr lang="en-US" sz="3000" b="1" dirty="0">
                        <a:solidFill>
                          <a:schemeClr val="bg1"/>
                        </a:solidFill>
                        <a:latin typeface="Adobe Gothic Std B" pitchFamily="34" charset="-128"/>
                        <a:ea typeface="Adobe Gothic Std B" pitchFamily="34" charset="-128"/>
                        <a:cs typeface="Adobe Arabic" pitchFamily="18" charset="-78"/>
                      </a:endParaRPr>
                    </a:p>
                  </a:txBody>
                  <a:tcPr anchor="ctr">
                    <a:solidFill>
                      <a:srgbClr val="002060"/>
                    </a:solidFill>
                  </a:tcPr>
                </a:tc>
                <a:tc>
                  <a:txBody>
                    <a:bodyPr/>
                    <a:lstStyle/>
                    <a:p>
                      <a:pPr algn="l"/>
                      <a:r>
                        <a:rPr lang="es-ES" sz="1800" dirty="0" smtClean="0"/>
                        <a:t>Expositores entre rotativos y permanentes</a:t>
                      </a:r>
                      <a:endParaRPr lang="en-US" sz="1800" dirty="0">
                        <a:latin typeface="Adobe Gothic Std B" pitchFamily="34" charset="-128"/>
                        <a:ea typeface="Adobe Gothic Std B" pitchFamily="34" charset="-128"/>
                        <a:cs typeface="Adobe Arabic" pitchFamily="18" charset="-78"/>
                      </a:endParaRPr>
                    </a:p>
                  </a:txBody>
                  <a:tcPr anchor="ctr"/>
                </a:tc>
              </a:tr>
              <a:tr h="243393">
                <a:tc>
                  <a:txBody>
                    <a:bodyPr/>
                    <a:lstStyle/>
                    <a:p>
                      <a:pPr algn="ctr"/>
                      <a:r>
                        <a:rPr lang="es-ES" sz="3200" b="1" dirty="0" smtClean="0">
                          <a:solidFill>
                            <a:schemeClr val="bg1"/>
                          </a:solidFill>
                        </a:rPr>
                        <a:t>+500</a:t>
                      </a:r>
                      <a:endParaRPr lang="en-US" sz="3200" b="1" dirty="0">
                        <a:solidFill>
                          <a:schemeClr val="bg1"/>
                        </a:solidFill>
                        <a:latin typeface="Adobe Gothic Std B" pitchFamily="34" charset="-128"/>
                        <a:ea typeface="Adobe Gothic Std B" pitchFamily="34" charset="-128"/>
                        <a:cs typeface="Adobe Arabic" pitchFamily="18" charset="-78"/>
                      </a:endParaRPr>
                    </a:p>
                  </a:txBody>
                  <a:tcPr anchor="ctr">
                    <a:solidFill>
                      <a:srgbClr val="002060"/>
                    </a:solidFill>
                  </a:tcPr>
                </a:tc>
                <a:tc>
                  <a:txBody>
                    <a:bodyPr/>
                    <a:lstStyle/>
                    <a:p>
                      <a:pPr algn="l"/>
                      <a:r>
                        <a:rPr lang="es-ES" sz="1800" dirty="0" smtClean="0"/>
                        <a:t>Invitados especiales</a:t>
                      </a:r>
                      <a:endParaRPr lang="en-US" sz="1800" dirty="0">
                        <a:latin typeface="Adobe Gothic Std B" pitchFamily="34" charset="-128"/>
                        <a:ea typeface="Adobe Gothic Std B" pitchFamily="34" charset="-128"/>
                        <a:cs typeface="Adobe Arabic" pitchFamily="18" charset="-78"/>
                      </a:endParaRPr>
                    </a:p>
                  </a:txBody>
                  <a:tcPr anchor="ctr"/>
                </a:tc>
              </a:tr>
              <a:tr h="256203">
                <a:tc>
                  <a:txBody>
                    <a:bodyPr/>
                    <a:lstStyle/>
                    <a:p>
                      <a:pPr algn="ctr"/>
                      <a:r>
                        <a:rPr lang="es-ES" sz="3400" b="1" dirty="0" smtClean="0">
                          <a:solidFill>
                            <a:schemeClr val="bg1"/>
                          </a:solidFill>
                        </a:rPr>
                        <a:t>+</a:t>
                      </a:r>
                      <a:r>
                        <a:rPr lang="es-ES" sz="3400" b="1" baseline="0" dirty="0" smtClean="0">
                          <a:solidFill>
                            <a:schemeClr val="bg1"/>
                          </a:solidFill>
                        </a:rPr>
                        <a:t> 1.000</a:t>
                      </a:r>
                      <a:endParaRPr lang="en-US" sz="3400" b="1" dirty="0">
                        <a:solidFill>
                          <a:schemeClr val="bg1"/>
                        </a:solidFill>
                        <a:latin typeface="Adobe Gothic Std B" pitchFamily="34" charset="-128"/>
                        <a:ea typeface="Adobe Gothic Std B" pitchFamily="34" charset="-128"/>
                        <a:cs typeface="Adobe Arabic" pitchFamily="18" charset="-78"/>
                      </a:endParaRPr>
                    </a:p>
                  </a:txBody>
                  <a:tcPr anchor="ctr">
                    <a:solidFill>
                      <a:srgbClr val="002060"/>
                    </a:solidFill>
                  </a:tcPr>
                </a:tc>
                <a:tc>
                  <a:txBody>
                    <a:bodyPr/>
                    <a:lstStyle/>
                    <a:p>
                      <a:pPr algn="l"/>
                      <a:r>
                        <a:rPr lang="es-ES" sz="1800" dirty="0" smtClean="0"/>
                        <a:t>Menciones en redes sociales </a:t>
                      </a:r>
                      <a:endParaRPr lang="en-US" sz="1800" dirty="0">
                        <a:latin typeface="Adobe Gothic Std B" pitchFamily="34" charset="-128"/>
                        <a:ea typeface="Adobe Gothic Std B" pitchFamily="34" charset="-128"/>
                        <a:cs typeface="Adobe Arabic" pitchFamily="18" charset="-78"/>
                      </a:endParaRPr>
                    </a:p>
                  </a:txBody>
                  <a:tcPr anchor="ctr"/>
                </a:tc>
              </a:tr>
              <a:tr h="269014">
                <a:tc>
                  <a:txBody>
                    <a:bodyPr/>
                    <a:lstStyle/>
                    <a:p>
                      <a:pPr algn="ctr"/>
                      <a:r>
                        <a:rPr lang="es-ES" sz="3600" b="1" dirty="0" smtClean="0">
                          <a:solidFill>
                            <a:schemeClr val="bg1"/>
                          </a:solidFill>
                        </a:rPr>
                        <a:t>+</a:t>
                      </a:r>
                      <a:r>
                        <a:rPr lang="es-ES" sz="3600" b="1" baseline="0" dirty="0" smtClean="0">
                          <a:solidFill>
                            <a:schemeClr val="bg1"/>
                          </a:solidFill>
                        </a:rPr>
                        <a:t> 10.000</a:t>
                      </a:r>
                      <a:endParaRPr lang="en-US" sz="3600" b="1" dirty="0">
                        <a:solidFill>
                          <a:schemeClr val="bg1"/>
                        </a:solidFill>
                        <a:latin typeface="Adobe Gothic Std B" pitchFamily="34" charset="-128"/>
                        <a:ea typeface="Adobe Gothic Std B" pitchFamily="34" charset="-128"/>
                        <a:cs typeface="Adobe Arabic" pitchFamily="18" charset="-78"/>
                      </a:endParaRPr>
                    </a:p>
                  </a:txBody>
                  <a:tcPr anchor="ctr">
                    <a:solidFill>
                      <a:srgbClr val="002060"/>
                    </a:solidFill>
                  </a:tcPr>
                </a:tc>
                <a:tc>
                  <a:txBody>
                    <a:bodyPr/>
                    <a:lstStyle/>
                    <a:p>
                      <a:pPr algn="l"/>
                      <a:r>
                        <a:rPr lang="es-ES" sz="1800" dirty="0" smtClean="0"/>
                        <a:t>Materiales</a:t>
                      </a:r>
                      <a:r>
                        <a:rPr lang="es-ES" sz="1800" baseline="0" dirty="0" smtClean="0"/>
                        <a:t> de promoción de </a:t>
                      </a:r>
                      <a:r>
                        <a:rPr lang="es-ES" sz="1800" baseline="0" dirty="0" err="1" smtClean="0"/>
                        <a:t>Cyt</a:t>
                      </a:r>
                      <a:r>
                        <a:rPr lang="es-ES" sz="1800" baseline="0" dirty="0" smtClean="0"/>
                        <a:t> entregados</a:t>
                      </a:r>
                      <a:endParaRPr lang="en-US" sz="1800" dirty="0">
                        <a:latin typeface="Adobe Gothic Std B" pitchFamily="34" charset="-128"/>
                        <a:ea typeface="Adobe Gothic Std B" pitchFamily="34" charset="-128"/>
                        <a:cs typeface="Adobe Arabic" pitchFamily="18" charset="-78"/>
                      </a:endParaRPr>
                    </a:p>
                  </a:txBody>
                  <a:tcPr anchor="ctr"/>
                </a:tc>
              </a:tr>
              <a:tr h="525217">
                <a:tc>
                  <a:txBody>
                    <a:bodyPr/>
                    <a:lstStyle/>
                    <a:p>
                      <a:pPr algn="ctr"/>
                      <a:r>
                        <a:rPr lang="es-ES" sz="3800" b="1" dirty="0" smtClean="0">
                          <a:solidFill>
                            <a:schemeClr val="bg1"/>
                          </a:solidFill>
                        </a:rPr>
                        <a:t>+</a:t>
                      </a:r>
                      <a:r>
                        <a:rPr lang="es-ES" sz="3800" b="1" baseline="0" dirty="0" smtClean="0">
                          <a:solidFill>
                            <a:schemeClr val="bg1"/>
                          </a:solidFill>
                        </a:rPr>
                        <a:t> 12.500</a:t>
                      </a:r>
                      <a:endParaRPr lang="en-US" sz="3800" b="1" dirty="0">
                        <a:solidFill>
                          <a:schemeClr val="bg1"/>
                        </a:solidFill>
                        <a:latin typeface="Adobe Gothic Std B" pitchFamily="34" charset="-128"/>
                        <a:ea typeface="Adobe Gothic Std B" pitchFamily="34" charset="-128"/>
                        <a:cs typeface="Adobe Arabic" pitchFamily="18" charset="-78"/>
                      </a:endParaRPr>
                    </a:p>
                  </a:txBody>
                  <a:tcPr anchor="ctr">
                    <a:solidFill>
                      <a:srgbClr val="002060"/>
                    </a:solidFill>
                  </a:tcPr>
                </a:tc>
                <a:tc>
                  <a:txBody>
                    <a:bodyPr/>
                    <a:lstStyle/>
                    <a:p>
                      <a:pPr algn="l"/>
                      <a:r>
                        <a:rPr lang="es-ES" sz="1800" dirty="0" smtClean="0"/>
                        <a:t>Visitantes que pasaron por el Stand.</a:t>
                      </a:r>
                      <a:endParaRPr lang="en-US" sz="1800" dirty="0">
                        <a:latin typeface="Adobe Gothic Std B" pitchFamily="34" charset="-128"/>
                        <a:ea typeface="Adobe Gothic Std B" pitchFamily="34" charset="-128"/>
                        <a:cs typeface="Adobe Arabic" pitchFamily="18" charset="-78"/>
                      </a:endParaRPr>
                    </a:p>
                  </a:txBody>
                  <a:tcPr anchor="ctr"/>
                </a:tc>
              </a:tr>
              <a:tr h="358685">
                <a:tc>
                  <a:txBody>
                    <a:bodyPr/>
                    <a:lstStyle/>
                    <a:p>
                      <a:pPr algn="ctr"/>
                      <a:r>
                        <a:rPr lang="es-ES" sz="4200" b="1" dirty="0" smtClean="0">
                          <a:solidFill>
                            <a:srgbClr val="FFC000"/>
                          </a:solidFill>
                          <a:latin typeface="Adobe Gothic Std B" pitchFamily="34" charset="-128"/>
                          <a:ea typeface="Adobe Gothic Std B" pitchFamily="34" charset="-128"/>
                          <a:cs typeface="Adobe Arabic" pitchFamily="18" charset="-78"/>
                        </a:rPr>
                        <a:t>PREMIO</a:t>
                      </a:r>
                      <a:endParaRPr lang="en-US" sz="4200" b="1" dirty="0">
                        <a:solidFill>
                          <a:srgbClr val="FFC000"/>
                        </a:solidFill>
                        <a:latin typeface="Adobe Gothic Std B" pitchFamily="34" charset="-128"/>
                        <a:ea typeface="Adobe Gothic Std B" pitchFamily="34" charset="-128"/>
                        <a:cs typeface="Adobe Arabic" pitchFamily="18" charset="-78"/>
                      </a:endParaRPr>
                    </a:p>
                  </a:txBody>
                  <a:tcPr anchor="ctr">
                    <a:solidFill>
                      <a:srgbClr val="002060"/>
                    </a:solidFill>
                  </a:tcPr>
                </a:tc>
                <a:tc>
                  <a:txBody>
                    <a:bodyPr/>
                    <a:lstStyle/>
                    <a:p>
                      <a:pPr algn="l"/>
                      <a:r>
                        <a:rPr lang="es-ES" sz="1800" dirty="0" smtClean="0"/>
                        <a:t>De la organización, p</a:t>
                      </a:r>
                      <a:r>
                        <a:rPr lang="es-ES" sz="1800" baseline="0" dirty="0" smtClean="0"/>
                        <a:t>or su apuesta a la Innovación tecnológica</a:t>
                      </a:r>
                      <a:endParaRPr lang="en-US" sz="1800" dirty="0">
                        <a:latin typeface="Adobe Gothic Std B" pitchFamily="34" charset="-128"/>
                        <a:ea typeface="Adobe Gothic Std B" pitchFamily="34" charset="-128"/>
                        <a:cs typeface="Adobe Arabic" pitchFamily="18" charset="-78"/>
                      </a:endParaRPr>
                    </a:p>
                  </a:txBody>
                  <a:tcPr anchor="ctr"/>
                </a:tc>
              </a:tr>
            </a:tbl>
          </a:graphicData>
        </a:graphic>
      </p:graphicFrame>
      <p:sp>
        <p:nvSpPr>
          <p:cNvPr id="12" name="11 CuadroTexto"/>
          <p:cNvSpPr txBox="1"/>
          <p:nvPr/>
        </p:nvSpPr>
        <p:spPr>
          <a:xfrm>
            <a:off x="323528" y="117793"/>
            <a:ext cx="6840760" cy="430887"/>
          </a:xfrm>
          <a:prstGeom prst="rect">
            <a:avLst/>
          </a:prstGeom>
          <a:noFill/>
        </p:spPr>
        <p:txBody>
          <a:bodyPr wrap="square" rtlCol="0">
            <a:spAutoFit/>
          </a:bodyPr>
          <a:lstStyle/>
          <a:p>
            <a:pPr algn="ctr"/>
            <a:r>
              <a:rPr lang="es-ES" sz="2200" dirty="0" smtClean="0">
                <a:ln w="18415" cmpd="sng">
                  <a:solidFill>
                    <a:srgbClr val="C00000"/>
                  </a:solidFill>
                  <a:prstDash val="solid"/>
                </a:ln>
                <a:solidFill>
                  <a:srgbClr val="FF0000"/>
                </a:solidFill>
                <a:effectLst>
                  <a:outerShdw blurRad="63500" dir="3600000" algn="tl" rotWithShape="0">
                    <a:srgbClr val="000000">
                      <a:alpha val="70000"/>
                    </a:srgbClr>
                  </a:outerShdw>
                </a:effectLst>
                <a:latin typeface="Tahoma" panose="020B0604030504040204" pitchFamily="34" charset="0"/>
                <a:ea typeface="Tahoma" panose="020B0604030504040204" pitchFamily="34" charset="0"/>
                <a:cs typeface="Tahoma" panose="020B0604030504040204" pitchFamily="34" charset="0"/>
              </a:rPr>
              <a:t>Algunos números de la participación en la Expo 2015</a:t>
            </a:r>
          </a:p>
        </p:txBody>
      </p:sp>
      <p:pic>
        <p:nvPicPr>
          <p:cNvPr id="14" name="Picture 10"/>
          <p:cNvPicPr>
            <a:picLocks noChangeAspect="1" noChangeArrowheads="1"/>
          </p:cNvPicPr>
          <p:nvPr/>
        </p:nvPicPr>
        <p:blipFill rotWithShape="1">
          <a:blip r:embed="rId5">
            <a:extLst>
              <a:ext uri="{28A0092B-C50C-407E-A947-70E740481C1C}">
                <a14:useLocalDpi xmlns:a14="http://schemas.microsoft.com/office/drawing/2010/main" val="0"/>
              </a:ext>
            </a:extLst>
          </a:blip>
          <a:srcRect l="85114" b="6271"/>
          <a:stretch/>
        </p:blipFill>
        <p:spPr bwMode="auto">
          <a:xfrm>
            <a:off x="7210095" y="23231"/>
            <a:ext cx="1898409" cy="60700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7921600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7" y="0"/>
            <a:ext cx="6804248" cy="34681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3445042"/>
            <a:ext cx="6804248" cy="34596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7784" y="260648"/>
            <a:ext cx="1883449" cy="7878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7"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10455" r="15067"/>
          <a:stretch/>
        </p:blipFill>
        <p:spPr bwMode="auto">
          <a:xfrm>
            <a:off x="6802941" y="1284684"/>
            <a:ext cx="2341059" cy="5600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12 Rectángulo"/>
          <p:cNvSpPr/>
          <p:nvPr/>
        </p:nvSpPr>
        <p:spPr>
          <a:xfrm>
            <a:off x="6802941" y="12888"/>
            <a:ext cx="2341059" cy="127179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Premio al Stand de CONACYT</a:t>
            </a:r>
            <a:endParaRPr lang="es-ES" sz="2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13882906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39" y="1509229"/>
            <a:ext cx="6833785" cy="35039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2" descr="Resultado de imagen para B. Franklin Science Corner+Paragua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Resultado de imagen para B. Franklin Science Corner+Paragua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Resultado de imagen para B. Franklin Science Corner+Paraguay"/>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19 CuadroTexto"/>
          <p:cNvSpPr txBox="1"/>
          <p:nvPr/>
        </p:nvSpPr>
        <p:spPr>
          <a:xfrm>
            <a:off x="1047100" y="1270501"/>
            <a:ext cx="7056784" cy="646331"/>
          </a:xfrm>
          <a:prstGeom prst="rect">
            <a:avLst/>
          </a:prstGeom>
          <a:noFill/>
        </p:spPr>
        <p:txBody>
          <a:bodyPr wrap="square" rtlCol="0">
            <a:spAutoFit/>
          </a:bodyPr>
          <a:lstStyle/>
          <a:p>
            <a:pPr algn="ctr"/>
            <a:r>
              <a:rPr lang="es-ES" sz="3600" b="1" dirty="0" smtClean="0">
                <a:ln w="18415" cmpd="sng">
                  <a:solidFill>
                    <a:srgbClr val="C00000"/>
                  </a:solidFill>
                  <a:prstDash val="solid"/>
                </a:ln>
                <a:solidFill>
                  <a:srgbClr val="C00000"/>
                </a:solidFill>
                <a:effectLst>
                  <a:outerShdw blurRad="63500" dir="3600000" algn="tl" rotWithShape="0">
                    <a:srgbClr val="000000">
                      <a:alpha val="70000"/>
                    </a:srgbClr>
                  </a:outerShdw>
                </a:effectLst>
                <a:latin typeface="+mj-lt"/>
                <a:ea typeface="Tahoma" panose="020B0604030504040204" pitchFamily="34" charset="0"/>
                <a:cs typeface="Tahoma" panose="020B0604030504040204" pitchFamily="34" charset="0"/>
              </a:rPr>
              <a:t>Comunicación</a:t>
            </a:r>
            <a:endParaRPr lang="en-US" sz="3600" b="1" dirty="0">
              <a:ln w="18415" cmpd="sng">
                <a:solidFill>
                  <a:srgbClr val="C00000"/>
                </a:solidFill>
                <a:prstDash val="solid"/>
              </a:ln>
              <a:solidFill>
                <a:srgbClr val="C00000"/>
              </a:solidFill>
              <a:effectLst>
                <a:outerShdw blurRad="63500" dir="3600000" algn="tl" rotWithShape="0">
                  <a:srgbClr val="000000">
                    <a:alpha val="70000"/>
                  </a:srgbClr>
                </a:outerShdw>
              </a:effectLst>
              <a:latin typeface="+mj-lt"/>
              <a:ea typeface="Tahoma" panose="020B0604030504040204" pitchFamily="34" charset="0"/>
              <a:cs typeface="Tahoma" panose="020B0604030504040204" pitchFamily="34" charset="0"/>
            </a:endParaRPr>
          </a:p>
        </p:txBody>
      </p:sp>
      <p:sp>
        <p:nvSpPr>
          <p:cNvPr id="2" name="1 CuadroTexto"/>
          <p:cNvSpPr txBox="1"/>
          <p:nvPr/>
        </p:nvSpPr>
        <p:spPr>
          <a:xfrm>
            <a:off x="532383" y="333817"/>
            <a:ext cx="8360097" cy="430887"/>
          </a:xfrm>
          <a:prstGeom prst="rect">
            <a:avLst/>
          </a:prstGeom>
          <a:noFill/>
        </p:spPr>
        <p:txBody>
          <a:bodyPr wrap="square" rtlCol="0">
            <a:spAutoFit/>
          </a:bodyPr>
          <a:lstStyle/>
          <a:p>
            <a:r>
              <a:rPr lang="es-ES" sz="2200" dirty="0" smtClean="0"/>
              <a:t>Acciones de Iniciación y Apropiación Social de la Ciencia y Tecnología</a:t>
            </a:r>
            <a:endParaRPr lang="en-US" sz="2200" dirty="0"/>
          </a:p>
        </p:txBody>
      </p:sp>
      <p:pic>
        <p:nvPicPr>
          <p:cNvPr id="9" name="Picture 2" descr="C:\Users\Rafa\Desktop\Conacyt\logo prociencia conacyt.jpg"/>
          <p:cNvPicPr>
            <a:picLocks noChangeAspect="1" noChangeArrowheads="1"/>
          </p:cNvPicPr>
          <p:nvPr/>
        </p:nvPicPr>
        <p:blipFill rotWithShape="1">
          <a:blip r:embed="rId4">
            <a:extLst>
              <a:ext uri="{28A0092B-C50C-407E-A947-70E740481C1C}">
                <a14:useLocalDpi xmlns:a14="http://schemas.microsoft.com/office/drawing/2010/main" val="0"/>
              </a:ext>
            </a:extLst>
          </a:blip>
          <a:srcRect l="27223" t="1" r="27600" b="47822"/>
          <a:stretch/>
        </p:blipFill>
        <p:spPr bwMode="auto">
          <a:xfrm>
            <a:off x="2666673" y="5517232"/>
            <a:ext cx="930334" cy="86391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C:\Users\Rafa\Desktop\Conacyt\logo prociencia.jpg"/>
          <p:cNvPicPr>
            <a:picLocks noChangeAspect="1" noChangeArrowheads="1"/>
          </p:cNvPicPr>
          <p:nvPr/>
        </p:nvPicPr>
        <p:blipFill rotWithShape="1">
          <a:blip r:embed="rId5">
            <a:extLst>
              <a:ext uri="{28A0092B-C50C-407E-A947-70E740481C1C}">
                <a14:useLocalDpi xmlns:a14="http://schemas.microsoft.com/office/drawing/2010/main" val="0"/>
              </a:ext>
            </a:extLst>
          </a:blip>
          <a:srcRect l="3159"/>
          <a:stretch/>
        </p:blipFill>
        <p:spPr bwMode="auto">
          <a:xfrm>
            <a:off x="3597007" y="5517232"/>
            <a:ext cx="2832160" cy="86391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D:\03 Soporte Audiovisual Fotos\12 26 Julio Clausura\Baja\DSC_0503.jpg"/>
          <p:cNvPicPr>
            <a:picLocks noChangeAspect="1" noChangeArrowheads="1"/>
          </p:cNvPicPr>
          <p:nvPr/>
        </p:nvPicPr>
        <p:blipFill rotWithShape="1">
          <a:blip r:embed="rId6">
            <a:extLst>
              <a:ext uri="{28A0092B-C50C-407E-A947-70E740481C1C}">
                <a14:useLocalDpi xmlns:a14="http://schemas.microsoft.com/office/drawing/2010/main" val="0"/>
              </a:ext>
            </a:extLst>
          </a:blip>
          <a:srcRect l="65884" t="60672" r="13548" b="6848"/>
          <a:stretch/>
        </p:blipFill>
        <p:spPr bwMode="auto">
          <a:xfrm>
            <a:off x="4501612" y="2996952"/>
            <a:ext cx="1654564" cy="17408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53270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548680"/>
            <a:ext cx="6219327" cy="4829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descr="D:\03 Soporte Audiovisual Fotos\12 26 Julio Clausura\Baja\DSC_0503.jpg"/>
          <p:cNvPicPr>
            <a:picLocks noChangeAspect="1" noChangeArrowheads="1"/>
          </p:cNvPicPr>
          <p:nvPr/>
        </p:nvPicPr>
        <p:blipFill rotWithShape="1">
          <a:blip r:embed="rId4">
            <a:extLst>
              <a:ext uri="{28A0092B-C50C-407E-A947-70E740481C1C}">
                <a14:useLocalDpi xmlns:a14="http://schemas.microsoft.com/office/drawing/2010/main" val="0"/>
              </a:ext>
            </a:extLst>
          </a:blip>
          <a:srcRect l="18441" t="57561" r="60037" b="6007"/>
          <a:stretch/>
        </p:blipFill>
        <p:spPr bwMode="auto">
          <a:xfrm>
            <a:off x="3984172" y="2680036"/>
            <a:ext cx="1028916" cy="1160444"/>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2" descr="Resultado de imagen para B. Franklin Science Corner+Paragua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Resultado de imagen para B. Franklin Science Corner+Paragua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Resultado de imagen para B. Franklin Science Corner+Paraguay"/>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19 CuadroTexto"/>
          <p:cNvSpPr txBox="1"/>
          <p:nvPr/>
        </p:nvSpPr>
        <p:spPr>
          <a:xfrm>
            <a:off x="2987824" y="4006805"/>
            <a:ext cx="3096345" cy="646331"/>
          </a:xfrm>
          <a:prstGeom prst="rect">
            <a:avLst/>
          </a:prstGeom>
          <a:noFill/>
        </p:spPr>
        <p:txBody>
          <a:bodyPr wrap="square" rtlCol="0">
            <a:spAutoFit/>
          </a:bodyPr>
          <a:lstStyle/>
          <a:p>
            <a:pPr algn="ctr"/>
            <a:r>
              <a:rPr lang="es-ES" sz="3600" b="1" dirty="0" smtClean="0">
                <a:ln w="18415" cmpd="sng">
                  <a:solidFill>
                    <a:srgbClr val="C00000"/>
                  </a:solidFill>
                  <a:prstDash val="solid"/>
                </a:ln>
                <a:solidFill>
                  <a:srgbClr val="C00000"/>
                </a:solidFill>
                <a:effectLst>
                  <a:outerShdw blurRad="63500" dir="3600000" algn="tl" rotWithShape="0">
                    <a:srgbClr val="000000">
                      <a:alpha val="70000"/>
                    </a:srgbClr>
                  </a:outerShdw>
                </a:effectLst>
                <a:latin typeface="+mj-lt"/>
                <a:ea typeface="Tahoma" panose="020B0604030504040204" pitchFamily="34" charset="0"/>
                <a:cs typeface="Tahoma" panose="020B0604030504040204" pitchFamily="34" charset="0"/>
              </a:rPr>
              <a:t>Divulgación</a:t>
            </a:r>
            <a:endParaRPr lang="en-US" sz="3600" b="1" dirty="0">
              <a:ln w="18415" cmpd="sng">
                <a:solidFill>
                  <a:srgbClr val="C00000"/>
                </a:solidFill>
                <a:prstDash val="solid"/>
              </a:ln>
              <a:solidFill>
                <a:srgbClr val="C00000"/>
              </a:solidFill>
              <a:effectLst>
                <a:outerShdw blurRad="63500" dir="3600000" algn="tl" rotWithShape="0">
                  <a:srgbClr val="000000">
                    <a:alpha val="70000"/>
                  </a:srgbClr>
                </a:outerShdw>
              </a:effectLst>
              <a:latin typeface="+mj-lt"/>
              <a:ea typeface="Tahoma" panose="020B0604030504040204" pitchFamily="34" charset="0"/>
              <a:cs typeface="Tahoma" panose="020B0604030504040204" pitchFamily="34" charset="0"/>
            </a:endParaRPr>
          </a:p>
        </p:txBody>
      </p:sp>
      <p:sp>
        <p:nvSpPr>
          <p:cNvPr id="2" name="1 CuadroTexto"/>
          <p:cNvSpPr txBox="1"/>
          <p:nvPr/>
        </p:nvSpPr>
        <p:spPr>
          <a:xfrm>
            <a:off x="532383" y="260648"/>
            <a:ext cx="8360097" cy="430887"/>
          </a:xfrm>
          <a:prstGeom prst="rect">
            <a:avLst/>
          </a:prstGeom>
          <a:noFill/>
        </p:spPr>
        <p:txBody>
          <a:bodyPr wrap="square" rtlCol="0">
            <a:spAutoFit/>
          </a:bodyPr>
          <a:lstStyle/>
          <a:p>
            <a:r>
              <a:rPr lang="es-ES" sz="2200" b="1" dirty="0" smtClean="0"/>
              <a:t>Acciones de Iniciación y Apropiación Social de la Ciencia y Tecnología</a:t>
            </a:r>
            <a:endParaRPr lang="en-US" sz="2200" b="1" dirty="0"/>
          </a:p>
        </p:txBody>
      </p:sp>
      <p:pic>
        <p:nvPicPr>
          <p:cNvPr id="9" name="Picture 2" descr="C:\Users\Rafa\Desktop\Conacyt\logo prociencia conacyt.jpg"/>
          <p:cNvPicPr>
            <a:picLocks noChangeAspect="1" noChangeArrowheads="1"/>
          </p:cNvPicPr>
          <p:nvPr/>
        </p:nvPicPr>
        <p:blipFill rotWithShape="1">
          <a:blip r:embed="rId5">
            <a:extLst>
              <a:ext uri="{28A0092B-C50C-407E-A947-70E740481C1C}">
                <a14:useLocalDpi xmlns:a14="http://schemas.microsoft.com/office/drawing/2010/main" val="0"/>
              </a:ext>
            </a:extLst>
          </a:blip>
          <a:srcRect l="27223" t="1" r="27600" b="47822"/>
          <a:stretch/>
        </p:blipFill>
        <p:spPr bwMode="auto">
          <a:xfrm>
            <a:off x="2666673" y="5517232"/>
            <a:ext cx="930334" cy="86391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C:\Users\Rafa\Desktop\Conacyt\logo prociencia.jpg"/>
          <p:cNvPicPr>
            <a:picLocks noChangeAspect="1" noChangeArrowheads="1"/>
          </p:cNvPicPr>
          <p:nvPr/>
        </p:nvPicPr>
        <p:blipFill rotWithShape="1">
          <a:blip r:embed="rId6">
            <a:extLst>
              <a:ext uri="{28A0092B-C50C-407E-A947-70E740481C1C}">
                <a14:useLocalDpi xmlns:a14="http://schemas.microsoft.com/office/drawing/2010/main" val="0"/>
              </a:ext>
            </a:extLst>
          </a:blip>
          <a:srcRect l="3159"/>
          <a:stretch/>
        </p:blipFill>
        <p:spPr bwMode="auto">
          <a:xfrm>
            <a:off x="3597007" y="5517232"/>
            <a:ext cx="2832160" cy="863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64998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83707" y="61657"/>
            <a:ext cx="2904117" cy="99107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200" b="1" dirty="0" smtClean="0">
                <a:solidFill>
                  <a:schemeClr val="bg1"/>
                </a:solidFill>
              </a:rPr>
              <a:t>         Diarios</a:t>
            </a:r>
            <a:endParaRPr lang="en-US" sz="3200" b="1" dirty="0">
              <a:solidFill>
                <a:schemeClr val="bg1"/>
              </a:solidFill>
            </a:endParaRPr>
          </a:p>
        </p:txBody>
      </p:sp>
      <p:sp>
        <p:nvSpPr>
          <p:cNvPr id="2" name="AutoShape 2" descr="Resultado de imagen para conacyt+Expo"/>
          <p:cNvSpPr>
            <a:spLocks noChangeAspect="1" noChangeArrowheads="1"/>
          </p:cNvSpPr>
          <p:nvPr/>
        </p:nvSpPr>
        <p:spPr bwMode="auto">
          <a:xfrm>
            <a:off x="233865" y="-9074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5631" t="59461" r="35135" b="7259"/>
          <a:stretch/>
        </p:blipFill>
        <p:spPr bwMode="auto">
          <a:xfrm>
            <a:off x="294177" y="3918679"/>
            <a:ext cx="2213778" cy="29393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7027" y="980728"/>
            <a:ext cx="4047261" cy="54874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9" name="Picture 7"/>
          <p:cNvPicPr>
            <a:picLocks noChangeAspect="1" noChangeArrowheads="1"/>
          </p:cNvPicPr>
          <p:nvPr/>
        </p:nvPicPr>
        <p:blipFill rotWithShape="1">
          <a:blip r:embed="rId4">
            <a:extLst>
              <a:ext uri="{28A0092B-C50C-407E-A947-70E740481C1C}">
                <a14:useLocalDpi xmlns:a14="http://schemas.microsoft.com/office/drawing/2010/main" val="0"/>
              </a:ext>
            </a:extLst>
          </a:blip>
          <a:srcRect r="31342" b="7927"/>
          <a:stretch/>
        </p:blipFill>
        <p:spPr bwMode="auto">
          <a:xfrm>
            <a:off x="7308304" y="745790"/>
            <a:ext cx="1654531" cy="61462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00" name="Picture 8"/>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4866"/>
          <a:stretch/>
        </p:blipFill>
        <p:spPr bwMode="auto">
          <a:xfrm>
            <a:off x="45431" y="1988840"/>
            <a:ext cx="3066988" cy="10843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8"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5941" t="20656" r="13489" b="20669"/>
          <a:stretch/>
        </p:blipFill>
        <p:spPr bwMode="auto">
          <a:xfrm>
            <a:off x="848837" y="1200546"/>
            <a:ext cx="1194635" cy="7882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28721" y="252412"/>
            <a:ext cx="1675407" cy="3368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1" name="Picture 5"/>
          <p:cNvPicPr>
            <a:picLocks noChangeAspect="1" noChangeArrowheads="1"/>
          </p:cNvPicPr>
          <p:nvPr/>
        </p:nvPicPr>
        <p:blipFill rotWithShape="1">
          <a:blip r:embed="rId8">
            <a:extLst>
              <a:ext uri="{28A0092B-C50C-407E-A947-70E740481C1C}">
                <a14:useLocalDpi xmlns:a14="http://schemas.microsoft.com/office/drawing/2010/main" val="0"/>
              </a:ext>
            </a:extLst>
          </a:blip>
          <a:srcRect r="24618"/>
          <a:stretch/>
        </p:blipFill>
        <p:spPr bwMode="auto">
          <a:xfrm>
            <a:off x="3089428" y="216200"/>
            <a:ext cx="2778716" cy="48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2" name="Picture 6"/>
          <p:cNvPicPr>
            <a:picLocks noChangeAspect="1" noChangeArrowheads="1"/>
          </p:cNvPicPr>
          <p:nvPr/>
        </p:nvPicPr>
        <p:blipFill rotWithShape="1">
          <a:blip r:embed="rId9">
            <a:extLst>
              <a:ext uri="{28A0092B-C50C-407E-A947-70E740481C1C}">
                <a14:useLocalDpi xmlns:a14="http://schemas.microsoft.com/office/drawing/2010/main" val="0"/>
              </a:ext>
            </a:extLst>
          </a:blip>
          <a:srcRect t="24295" b="22546"/>
          <a:stretch/>
        </p:blipFill>
        <p:spPr bwMode="auto">
          <a:xfrm>
            <a:off x="668151" y="3187579"/>
            <a:ext cx="1375321" cy="731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3"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747" y="73570"/>
            <a:ext cx="1015835" cy="9672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8110798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6713"/>
          <a:stretch/>
        </p:blipFill>
        <p:spPr bwMode="auto">
          <a:xfrm>
            <a:off x="0" y="-27384"/>
            <a:ext cx="9175586" cy="64193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Rectángulo"/>
          <p:cNvSpPr/>
          <p:nvPr/>
        </p:nvSpPr>
        <p:spPr>
          <a:xfrm>
            <a:off x="-36512" y="-19000"/>
            <a:ext cx="3011733" cy="99107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200" b="1" dirty="0" smtClean="0">
                <a:solidFill>
                  <a:schemeClr val="bg1"/>
                </a:solidFill>
              </a:rPr>
              <a:t>         Televisión</a:t>
            </a:r>
            <a:endParaRPr lang="en-US" sz="3200" b="1" dirty="0">
              <a:solidFill>
                <a:schemeClr val="bg1"/>
              </a:solidFill>
            </a:endParaRPr>
          </a:p>
        </p:txBody>
      </p:sp>
      <p:sp>
        <p:nvSpPr>
          <p:cNvPr id="2" name="AutoShape 2" descr="Resultado de imagen para conacyt+Expo"/>
          <p:cNvSpPr>
            <a:spLocks noChangeAspect="1" noChangeArrowheads="1"/>
          </p:cNvSpPr>
          <p:nvPr/>
        </p:nvSpPr>
        <p:spPr bwMode="auto">
          <a:xfrm>
            <a:off x="113646" y="-17140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19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87824" y="4388446"/>
            <a:ext cx="3313378" cy="2484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257" y="39295"/>
            <a:ext cx="803406" cy="7857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172" y="4388446"/>
            <a:ext cx="3017150" cy="2469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6" name="Picture 6" descr="D:\03 Soporte Audiovisual Fotos\01 14 Julio Encuentro Cientifico I\Resolucion baja\DSC_0076.JPG"/>
          <p:cNvPicPr>
            <a:picLocks noChangeAspect="1" noChangeArrowheads="1"/>
          </p:cNvPicPr>
          <p:nvPr/>
        </p:nvPicPr>
        <p:blipFill rotWithShape="1">
          <a:blip r:embed="rId6">
            <a:extLst>
              <a:ext uri="{28A0092B-C50C-407E-A947-70E740481C1C}">
                <a14:useLocalDpi xmlns:a14="http://schemas.microsoft.com/office/drawing/2010/main" val="0"/>
              </a:ext>
            </a:extLst>
          </a:blip>
          <a:srcRect l="6885" r="11265"/>
          <a:stretch/>
        </p:blipFill>
        <p:spPr bwMode="auto">
          <a:xfrm>
            <a:off x="6124755" y="4399028"/>
            <a:ext cx="3050831" cy="2484888"/>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redondeado"/>
          <p:cNvSpPr/>
          <p:nvPr/>
        </p:nvSpPr>
        <p:spPr>
          <a:xfrm>
            <a:off x="6660232" y="4077072"/>
            <a:ext cx="2232248" cy="576064"/>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smtClean="0">
                <a:solidFill>
                  <a:schemeClr val="tx1"/>
                </a:solidFill>
              </a:rPr>
              <a:t>EXPO 2015</a:t>
            </a:r>
            <a:endParaRPr lang="en-US" sz="2400" b="1" dirty="0">
              <a:solidFill>
                <a:schemeClr val="tx1"/>
              </a:solidFill>
            </a:endParaRPr>
          </a:p>
        </p:txBody>
      </p:sp>
      <p:sp>
        <p:nvSpPr>
          <p:cNvPr id="20" name="19 Rectángulo redondeado"/>
          <p:cNvSpPr/>
          <p:nvPr/>
        </p:nvSpPr>
        <p:spPr>
          <a:xfrm>
            <a:off x="455961" y="4071217"/>
            <a:ext cx="3271970" cy="576064"/>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smtClean="0">
                <a:solidFill>
                  <a:schemeClr val="tx1"/>
                </a:solidFill>
              </a:rPr>
              <a:t>Periodismo Científico</a:t>
            </a:r>
            <a:endParaRPr lang="en-US" sz="2400" b="1" dirty="0">
              <a:solidFill>
                <a:schemeClr val="tx1"/>
              </a:solidFill>
            </a:endParaRPr>
          </a:p>
        </p:txBody>
      </p:sp>
    </p:spTree>
    <p:extLst>
      <p:ext uri="{BB962C8B-B14F-4D97-AF65-F5344CB8AC3E}">
        <p14:creationId xmlns:p14="http://schemas.microsoft.com/office/powerpoint/2010/main" val="176254399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624"/>
            <a:ext cx="9175008" cy="5157192"/>
          </a:xfrm>
          <a:prstGeom prst="rect">
            <a:avLst/>
          </a:prstGeom>
        </p:spPr>
      </p:pic>
      <p:sp>
        <p:nvSpPr>
          <p:cNvPr id="10" name="9 Rectángulo"/>
          <p:cNvSpPr/>
          <p:nvPr/>
        </p:nvSpPr>
        <p:spPr>
          <a:xfrm>
            <a:off x="-1" y="5517233"/>
            <a:ext cx="4427985" cy="122413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3200" b="1" dirty="0" smtClean="0">
                <a:solidFill>
                  <a:schemeClr val="bg1"/>
                </a:solidFill>
              </a:rPr>
              <a:t>                 Redes Sociales</a:t>
            </a:r>
            <a:endParaRPr lang="en-US" sz="3200" b="1" dirty="0">
              <a:solidFill>
                <a:schemeClr val="bg1"/>
              </a:solidFill>
            </a:endParaRPr>
          </a:p>
        </p:txBody>
      </p:sp>
      <p:pic>
        <p:nvPicPr>
          <p:cNvPr id="1126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50000"/>
          <a:stretch/>
        </p:blipFill>
        <p:spPr bwMode="auto">
          <a:xfrm>
            <a:off x="4616443" y="5876723"/>
            <a:ext cx="1804511" cy="8036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50000"/>
          <a:stretch/>
        </p:blipFill>
        <p:spPr bwMode="auto">
          <a:xfrm>
            <a:off x="6105166" y="5789666"/>
            <a:ext cx="1804511" cy="8036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61350" y="5876723"/>
            <a:ext cx="843098" cy="7166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08" y="5618255"/>
            <a:ext cx="1387503" cy="10220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2 Conector recto"/>
          <p:cNvCxnSpPr/>
          <p:nvPr/>
        </p:nvCxnSpPr>
        <p:spPr>
          <a:xfrm>
            <a:off x="-1" y="5373216"/>
            <a:ext cx="9144001"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146311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extLst>
              <p:ext uri="{D42A27DB-BD31-4B8C-83A1-F6EECF244321}">
                <p14:modId xmlns:p14="http://schemas.microsoft.com/office/powerpoint/2010/main" val="320986938"/>
              </p:ext>
            </p:extLst>
          </p:nvPr>
        </p:nvGraphicFramePr>
        <p:xfrm>
          <a:off x="827584" y="2420888"/>
          <a:ext cx="8136906" cy="3840426"/>
        </p:xfrm>
        <a:graphic>
          <a:graphicData uri="http://schemas.openxmlformats.org/drawingml/2006/table">
            <a:tbl>
              <a:tblPr firstRow="1" bandRow="1">
                <a:tableStyleId>{D7AC3CCA-C797-4891-BE02-D94E43425B78}</a:tableStyleId>
              </a:tblPr>
              <a:tblGrid>
                <a:gridCol w="1627381"/>
                <a:gridCol w="1324949"/>
                <a:gridCol w="1872208"/>
                <a:gridCol w="1440160"/>
                <a:gridCol w="1872208"/>
              </a:tblGrid>
              <a:tr h="504056">
                <a:tc gridSpan="3">
                  <a:txBody>
                    <a:bodyPr/>
                    <a:lstStyle/>
                    <a:p>
                      <a:pPr algn="ctr"/>
                      <a:r>
                        <a:rPr lang="es-ES" sz="1600" b="1" dirty="0" smtClean="0">
                          <a:solidFill>
                            <a:schemeClr val="bg1"/>
                          </a:solidFill>
                        </a:rPr>
                        <a:t>Organización</a:t>
                      </a:r>
                      <a:endParaRPr lang="en-US" sz="1600" b="1" dirty="0">
                        <a:solidFill>
                          <a:schemeClr val="bg1"/>
                        </a:solidFill>
                      </a:endParaRPr>
                    </a:p>
                  </a:txBody>
                  <a:tcPr anchor="ctr">
                    <a:lnR w="12700" cap="flat" cmpd="sng" algn="ctr">
                      <a:solidFill>
                        <a:schemeClr val="tx1"/>
                      </a:solidFill>
                      <a:prstDash val="solid"/>
                      <a:round/>
                      <a:headEnd type="none" w="med" len="med"/>
                      <a:tailEnd type="none" w="med" len="med"/>
                    </a:lnR>
                    <a:solidFill>
                      <a:srgbClr val="002060"/>
                    </a:solidFill>
                  </a:tcPr>
                </a:tc>
                <a:tc hMerge="1">
                  <a:txBody>
                    <a:bodyPr/>
                    <a:lstStyle/>
                    <a:p>
                      <a:pPr algn="ctr"/>
                      <a:endParaRPr lang="en-US" dirty="0"/>
                    </a:p>
                  </a:txBody>
                  <a:tcPr anchor="ctr">
                    <a:solidFill>
                      <a:schemeClr val="bg1"/>
                    </a:solidFill>
                  </a:tcPr>
                </a:tc>
                <a:tc hMerge="1">
                  <a:txBody>
                    <a:bodyPr/>
                    <a:lstStyle/>
                    <a:p>
                      <a:pPr algn="ctr"/>
                      <a:endParaRPr lang="en-US" dirty="0"/>
                    </a:p>
                  </a:txBody>
                  <a:tcPr anchor="ctr">
                    <a:lnR w="12700" cap="flat" cmpd="sng" algn="ctr">
                      <a:solidFill>
                        <a:schemeClr val="tx1"/>
                      </a:solidFill>
                      <a:prstDash val="solid"/>
                      <a:round/>
                      <a:headEnd type="none" w="med" len="med"/>
                      <a:tailEnd type="none" w="med" len="med"/>
                    </a:lnR>
                    <a:solidFill>
                      <a:schemeClr val="bg1"/>
                    </a:solidFill>
                  </a:tcPr>
                </a:tc>
                <a:tc>
                  <a:txBody>
                    <a:bodyPr/>
                    <a:lstStyle/>
                    <a:p>
                      <a:pPr algn="ctr"/>
                      <a:r>
                        <a:rPr lang="es-ES" sz="1600" b="1" dirty="0" smtClean="0">
                          <a:solidFill>
                            <a:schemeClr val="bg1"/>
                          </a:solidFill>
                        </a:rPr>
                        <a:t>Logros</a:t>
                      </a:r>
                      <a:endParaRPr lang="en-US" sz="1600" b="1" dirty="0">
                        <a:solidFill>
                          <a:schemeClr val="bg1"/>
                        </a:solidFill>
                      </a:endParaRPr>
                    </a:p>
                  </a:txBody>
                  <a:tcPr anchor="ctr">
                    <a:lnL w="12700" cap="flat" cmpd="sng" algn="ctr">
                      <a:solidFill>
                        <a:schemeClr val="tx1"/>
                      </a:solidFill>
                      <a:prstDash val="solid"/>
                      <a:round/>
                      <a:headEnd type="none" w="med" len="med"/>
                      <a:tailEnd type="none" w="med" len="med"/>
                    </a:lnL>
                    <a:solidFill>
                      <a:srgbClr val="002060"/>
                    </a:solidFill>
                  </a:tcPr>
                </a:tc>
                <a:tc>
                  <a:txBody>
                    <a:bodyPr/>
                    <a:lstStyle/>
                    <a:p>
                      <a:pPr algn="ctr"/>
                      <a:r>
                        <a:rPr lang="es-ES" sz="1600" b="1" dirty="0" smtClean="0">
                          <a:solidFill>
                            <a:schemeClr val="bg1"/>
                          </a:solidFill>
                        </a:rPr>
                        <a:t>Objetivo</a:t>
                      </a:r>
                      <a:endParaRPr lang="en-US" sz="1600" b="1" dirty="0">
                        <a:solidFill>
                          <a:schemeClr val="bg1"/>
                        </a:solidFill>
                      </a:endParaRPr>
                    </a:p>
                  </a:txBody>
                  <a:tcPr anchor="ctr">
                    <a:solidFill>
                      <a:srgbClr val="002060"/>
                    </a:solidFill>
                  </a:tcPr>
                </a:tc>
              </a:tr>
              <a:tr h="1680186">
                <a:tc>
                  <a:txBody>
                    <a:bodyPr/>
                    <a:lstStyle/>
                    <a:p>
                      <a:pPr algn="ctr"/>
                      <a:r>
                        <a:rPr lang="es-ES" sz="1600" dirty="0" smtClean="0"/>
                        <a:t>Red de Popularización de la Ciencia y la Tecnología de América Latina y el Caribe</a:t>
                      </a:r>
                      <a:endParaRPr lang="en-US" sz="1600" dirty="0"/>
                    </a:p>
                  </a:txBody>
                  <a:tcPr anchor="ctr">
                    <a:solidFill>
                      <a:schemeClr val="bg1"/>
                    </a:solidFill>
                  </a:tcPr>
                </a:tc>
                <a:tc>
                  <a:txBody>
                    <a:bodyPr/>
                    <a:lstStyle/>
                    <a:p>
                      <a:pPr algn="ctr"/>
                      <a:r>
                        <a:rPr lang="es-ES" sz="1600" b="1" dirty="0" smtClean="0"/>
                        <a:t>Red POP-UNESCO</a:t>
                      </a:r>
                      <a:endParaRPr lang="en-US" sz="1600" b="1" dirty="0"/>
                    </a:p>
                  </a:txBody>
                  <a:tcPr anchor="ctr">
                    <a:solidFill>
                      <a:schemeClr val="bg1"/>
                    </a:solidFill>
                  </a:tcPr>
                </a:tc>
                <a:tc>
                  <a:txBody>
                    <a:bodyPr/>
                    <a:lstStyle/>
                    <a:p>
                      <a:pPr algn="ctr"/>
                      <a:endParaRPr lang="en-US" sz="1600" dirty="0"/>
                    </a:p>
                  </a:txBody>
                  <a:tcPr anchor="ctr">
                    <a:solidFill>
                      <a:schemeClr val="bg1"/>
                    </a:solidFill>
                  </a:tcPr>
                </a:tc>
                <a:tc>
                  <a:txBody>
                    <a:bodyPr/>
                    <a:lstStyle/>
                    <a:p>
                      <a:pPr algn="ctr"/>
                      <a:r>
                        <a:rPr lang="es-ES" sz="1600" b="0" dirty="0" smtClean="0"/>
                        <a:t>Afiliación a </a:t>
                      </a:r>
                      <a:r>
                        <a:rPr lang="es-ES" sz="1600" b="0" baseline="0" dirty="0" smtClean="0"/>
                        <a:t>partir de Octubre de 2015</a:t>
                      </a:r>
                      <a:endParaRPr lang="en-US" sz="1600" b="0" dirty="0"/>
                    </a:p>
                  </a:txBody>
                  <a:tcPr anchor="ctr">
                    <a:solidFill>
                      <a:schemeClr val="bg1"/>
                    </a:solidFill>
                  </a:tcPr>
                </a:tc>
                <a:tc>
                  <a:txBody>
                    <a:bodyPr/>
                    <a:lstStyle/>
                    <a:p>
                      <a:pPr algn="ctr"/>
                      <a:endParaRPr lang="en-US" sz="1400" dirty="0"/>
                    </a:p>
                  </a:txBody>
                  <a:tcPr anchor="ctr">
                    <a:solidFill>
                      <a:schemeClr val="bg1"/>
                    </a:solidFill>
                  </a:tcPr>
                </a:tc>
              </a:tr>
              <a:tr h="1656184">
                <a:tc>
                  <a:txBody>
                    <a:bodyPr/>
                    <a:lstStyle/>
                    <a:p>
                      <a:pPr algn="ctr"/>
                      <a:r>
                        <a:rPr lang="es-ES" sz="1600" dirty="0" smtClean="0"/>
                        <a:t>Red de Ciencia y Tecnología del Espacio</a:t>
                      </a:r>
                      <a:endParaRPr lang="en-US" sz="1600" dirty="0"/>
                    </a:p>
                  </a:txBody>
                  <a:tcPr anchor="ctr">
                    <a:solidFill>
                      <a:schemeClr val="bg1"/>
                    </a:solidFill>
                  </a:tcPr>
                </a:tc>
                <a:tc>
                  <a:txBody>
                    <a:bodyPr/>
                    <a:lstStyle/>
                    <a:p>
                      <a:pPr algn="ctr"/>
                      <a:r>
                        <a:rPr lang="es-ES" sz="1600" b="1" dirty="0" err="1" smtClean="0"/>
                        <a:t>RedCyTE</a:t>
                      </a:r>
                      <a:endParaRPr lang="en-US" sz="1600" b="1" dirty="0"/>
                    </a:p>
                  </a:txBody>
                  <a:tcPr anchor="ctr">
                    <a:solidFill>
                      <a:schemeClr val="bg1"/>
                    </a:solidFill>
                  </a:tcPr>
                </a:tc>
                <a:tc>
                  <a:txBody>
                    <a:bodyPr/>
                    <a:lstStyle/>
                    <a:p>
                      <a:pPr algn="ctr"/>
                      <a:endParaRPr lang="en-US" sz="1600" dirty="0"/>
                    </a:p>
                  </a:txBody>
                  <a:tcPr anchor="ctr">
                    <a:solidFill>
                      <a:schemeClr val="bg1"/>
                    </a:solidFill>
                  </a:tcPr>
                </a:tc>
                <a:tc>
                  <a:txBody>
                    <a:bodyPr/>
                    <a:lstStyle/>
                    <a:p>
                      <a:pPr algn="ctr"/>
                      <a:endParaRPr lang="en-US" sz="1600" dirty="0"/>
                    </a:p>
                  </a:txBody>
                  <a:tcPr anchor="c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600" b="0" dirty="0" smtClean="0"/>
                        <a:t>Internacionalización</a:t>
                      </a:r>
                      <a:r>
                        <a:rPr lang="es-ES" sz="1600" b="0" baseline="0" dirty="0" smtClean="0"/>
                        <a:t> del Premio de Periodismo Científico</a:t>
                      </a:r>
                      <a:endParaRPr lang="en-US" sz="1600" b="0" dirty="0" smtClean="0"/>
                    </a:p>
                  </a:txBody>
                  <a:tcPr anchor="ctr">
                    <a:solidFill>
                      <a:schemeClr val="bg1"/>
                    </a:solidFill>
                  </a:tcPr>
                </a:tc>
              </a:tr>
            </a:tbl>
          </a:graphicData>
        </a:graphic>
      </p:graphicFrame>
      <p:pic>
        <p:nvPicPr>
          <p:cNvPr id="5122" name="Picture 2" descr="RedPo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2592" y="2996952"/>
            <a:ext cx="1524000" cy="152400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RedCy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7946" y="4797152"/>
            <a:ext cx="1428646" cy="1428646"/>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4" descr="Resultado de imagen para globalizació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6" descr="Resultado de imagen para globalizació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8" descr="Resultado de imagen para globalizació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10" descr="Resultado de imagen para globalizació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181"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600" y="312737"/>
            <a:ext cx="182880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12 CuadroTexto"/>
          <p:cNvSpPr txBox="1"/>
          <p:nvPr/>
        </p:nvSpPr>
        <p:spPr>
          <a:xfrm>
            <a:off x="2483768" y="1404065"/>
            <a:ext cx="6076382" cy="584775"/>
          </a:xfrm>
          <a:prstGeom prst="rect">
            <a:avLst/>
          </a:prstGeom>
          <a:noFill/>
        </p:spPr>
        <p:txBody>
          <a:bodyPr wrap="square" rtlCol="0">
            <a:spAutoFit/>
          </a:bodyPr>
          <a:lstStyle/>
          <a:p>
            <a:pPr algn="ctr"/>
            <a:r>
              <a:rPr lang="es-ES" sz="3200" dirty="0" smtClean="0">
                <a:ln w="18415" cmpd="sng">
                  <a:solidFill>
                    <a:srgbClr val="C00000"/>
                  </a:solidFill>
                  <a:prstDash val="solid"/>
                </a:ln>
                <a:solidFill>
                  <a:srgbClr val="FF0000"/>
                </a:solidFill>
                <a:effectLst>
                  <a:outerShdw blurRad="63500" dir="3600000" algn="tl" rotWithShape="0">
                    <a:srgbClr val="000000">
                      <a:alpha val="70000"/>
                    </a:srgbClr>
                  </a:outerShdw>
                </a:effectLst>
                <a:latin typeface="Tahoma" panose="020B0604030504040204" pitchFamily="34" charset="0"/>
                <a:ea typeface="Tahoma" panose="020B0604030504040204" pitchFamily="34" charset="0"/>
                <a:cs typeface="Tahoma" panose="020B0604030504040204" pitchFamily="34" charset="0"/>
              </a:rPr>
              <a:t>Estrategia de globalización</a:t>
            </a:r>
          </a:p>
        </p:txBody>
      </p:sp>
      <p:pic>
        <p:nvPicPr>
          <p:cNvPr id="14" name="Picture 2" descr="C:\Users\Rafa\Desktop\Conacyt\logo prociencia conacyt.jpg"/>
          <p:cNvPicPr>
            <a:picLocks noChangeAspect="1" noChangeArrowheads="1"/>
          </p:cNvPicPr>
          <p:nvPr/>
        </p:nvPicPr>
        <p:blipFill rotWithShape="1">
          <a:blip r:embed="rId5">
            <a:extLst>
              <a:ext uri="{28A0092B-C50C-407E-A947-70E740481C1C}">
                <a14:useLocalDpi xmlns:a14="http://schemas.microsoft.com/office/drawing/2010/main" val="0"/>
              </a:ext>
            </a:extLst>
          </a:blip>
          <a:srcRect l="27223" t="1" r="27600" b="47822"/>
          <a:stretch/>
        </p:blipFill>
        <p:spPr bwMode="auto">
          <a:xfrm>
            <a:off x="3473802" y="548862"/>
            <a:ext cx="930334" cy="86391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C:\Users\Rafa\Desktop\Conacyt\logo prociencia.jpg"/>
          <p:cNvPicPr>
            <a:picLocks noChangeAspect="1" noChangeArrowheads="1"/>
          </p:cNvPicPr>
          <p:nvPr/>
        </p:nvPicPr>
        <p:blipFill rotWithShape="1">
          <a:blip r:embed="rId6">
            <a:extLst>
              <a:ext uri="{28A0092B-C50C-407E-A947-70E740481C1C}">
                <a14:useLocalDpi xmlns:a14="http://schemas.microsoft.com/office/drawing/2010/main" val="0"/>
              </a:ext>
            </a:extLst>
          </a:blip>
          <a:srcRect l="3159"/>
          <a:stretch/>
        </p:blipFill>
        <p:spPr bwMode="auto">
          <a:xfrm>
            <a:off x="4404136" y="548862"/>
            <a:ext cx="2832160" cy="863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595058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Tabla"/>
          <p:cNvGraphicFramePr>
            <a:graphicFrameLocks noGrp="1"/>
          </p:cNvGraphicFramePr>
          <p:nvPr>
            <p:extLst>
              <p:ext uri="{D42A27DB-BD31-4B8C-83A1-F6EECF244321}">
                <p14:modId xmlns:p14="http://schemas.microsoft.com/office/powerpoint/2010/main" val="4224332534"/>
              </p:ext>
            </p:extLst>
          </p:nvPr>
        </p:nvGraphicFramePr>
        <p:xfrm>
          <a:off x="251521" y="3861048"/>
          <a:ext cx="8712968" cy="2711737"/>
        </p:xfrm>
        <a:graphic>
          <a:graphicData uri="http://schemas.openxmlformats.org/drawingml/2006/table">
            <a:tbl>
              <a:tblPr firstRow="1" bandRow="1">
                <a:tableStyleId>{69012ECD-51FC-41F1-AA8D-1B2483CD663E}</a:tableStyleId>
              </a:tblPr>
              <a:tblGrid>
                <a:gridCol w="1368151"/>
                <a:gridCol w="1368152"/>
                <a:gridCol w="1080120"/>
                <a:gridCol w="1080120"/>
                <a:gridCol w="1296144"/>
                <a:gridCol w="2520281"/>
              </a:tblGrid>
              <a:tr h="402297">
                <a:tc>
                  <a:txBody>
                    <a:bodyPr/>
                    <a:lstStyle/>
                    <a:p>
                      <a:pPr algn="ctr"/>
                      <a:r>
                        <a:rPr lang="es-ES" sz="1600" b="0" dirty="0" smtClean="0"/>
                        <a:t>Rubro</a:t>
                      </a:r>
                      <a:endParaRPr lang="en-US" sz="1600" b="0" dirty="0"/>
                    </a:p>
                  </a:txBody>
                  <a:tcPr anchor="ctr">
                    <a:solidFill>
                      <a:srgbClr val="002060"/>
                    </a:solidFill>
                  </a:tcPr>
                </a:tc>
                <a:tc>
                  <a:txBody>
                    <a:bodyPr/>
                    <a:lstStyle/>
                    <a:p>
                      <a:pPr algn="ctr"/>
                      <a:r>
                        <a:rPr lang="es-ES" sz="1600" b="0" dirty="0" smtClean="0"/>
                        <a:t>Categoría</a:t>
                      </a:r>
                      <a:endParaRPr lang="en-US" sz="1600" b="0" dirty="0"/>
                    </a:p>
                  </a:txBody>
                  <a:tcPr anchor="ctr">
                    <a:solidFill>
                      <a:srgbClr val="002060"/>
                    </a:solidFill>
                  </a:tcPr>
                </a:tc>
                <a:tc>
                  <a:txBody>
                    <a:bodyPr/>
                    <a:lstStyle/>
                    <a:p>
                      <a:pPr algn="ctr"/>
                      <a:r>
                        <a:rPr lang="es-ES" sz="1600" b="0" dirty="0" smtClean="0"/>
                        <a:t>Autor</a:t>
                      </a:r>
                      <a:endParaRPr lang="en-US" sz="1600" b="0" dirty="0"/>
                    </a:p>
                  </a:txBody>
                  <a:tcPr anchor="ctr">
                    <a:solidFill>
                      <a:srgbClr val="002060"/>
                    </a:solidFill>
                  </a:tcPr>
                </a:tc>
                <a:tc>
                  <a:txBody>
                    <a:bodyPr/>
                    <a:lstStyle/>
                    <a:p>
                      <a:pPr algn="ctr"/>
                      <a:r>
                        <a:rPr lang="es-ES" sz="1600" b="0" dirty="0" smtClean="0"/>
                        <a:t>Medio</a:t>
                      </a:r>
                      <a:endParaRPr lang="en-US" sz="1600" b="0" dirty="0"/>
                    </a:p>
                  </a:txBody>
                  <a:tcPr anchor="ctr">
                    <a:solidFill>
                      <a:srgbClr val="002060"/>
                    </a:solidFill>
                  </a:tcPr>
                </a:tc>
                <a:tc>
                  <a:txBody>
                    <a:bodyPr/>
                    <a:lstStyle/>
                    <a:p>
                      <a:pPr algn="ctr"/>
                      <a:r>
                        <a:rPr lang="es-ES" sz="1600" b="0" dirty="0" smtClean="0"/>
                        <a:t>Título</a:t>
                      </a:r>
                      <a:endParaRPr lang="en-US" sz="1600" b="0" dirty="0"/>
                    </a:p>
                  </a:txBody>
                  <a:tcPr anchor="ctr">
                    <a:solidFill>
                      <a:srgbClr val="002060"/>
                    </a:solidFill>
                  </a:tcPr>
                </a:tc>
                <a:tc>
                  <a:txBody>
                    <a:bodyPr/>
                    <a:lstStyle/>
                    <a:p>
                      <a:pPr algn="ctr"/>
                      <a:r>
                        <a:rPr lang="es-ES" sz="1600" b="0" dirty="0" smtClean="0"/>
                        <a:t>Resumen</a:t>
                      </a:r>
                      <a:endParaRPr lang="en-US" sz="1600" b="0" dirty="0"/>
                    </a:p>
                  </a:txBody>
                  <a:tcPr anchor="ctr">
                    <a:solidFill>
                      <a:srgbClr val="002060"/>
                    </a:solidFill>
                  </a:tcPr>
                </a:tc>
              </a:tr>
              <a:tr h="772208">
                <a:tc rowSpan="2">
                  <a:txBody>
                    <a:bodyPr/>
                    <a:lstStyle/>
                    <a:p>
                      <a:r>
                        <a:rPr lang="es-ES" sz="1600" dirty="0" smtClean="0"/>
                        <a:t>ESCRITA</a:t>
                      </a:r>
                      <a:endParaRPr lang="en-US" sz="1600" dirty="0"/>
                    </a:p>
                  </a:txBody>
                  <a:tcPr anchor="ctr"/>
                </a:tc>
                <a:tc>
                  <a:txBody>
                    <a:bodyPr/>
                    <a:lstStyle/>
                    <a:p>
                      <a:r>
                        <a:rPr lang="es-ES" sz="1600" b="1" dirty="0" smtClean="0"/>
                        <a:t>Profesional</a:t>
                      </a:r>
                      <a:endParaRPr lang="en-US" sz="1600" b="1" dirty="0"/>
                    </a:p>
                  </a:txBody>
                  <a:tcPr anchor="ctr"/>
                </a:tc>
                <a:tc>
                  <a:txBody>
                    <a:bodyPr/>
                    <a:lstStyle/>
                    <a:p>
                      <a:r>
                        <a:rPr lang="es-ES" sz="1600" dirty="0" smtClean="0"/>
                        <a:t>Jessica Barreto</a:t>
                      </a:r>
                      <a:endParaRPr lang="en-US" sz="1600" dirty="0"/>
                    </a:p>
                  </a:txBody>
                  <a:tcPr anchor="ctr"/>
                </a:tc>
                <a:tc>
                  <a:txBody>
                    <a:bodyPr/>
                    <a:lstStyle/>
                    <a:p>
                      <a:r>
                        <a:rPr lang="es-ES" sz="1600" dirty="0" smtClean="0"/>
                        <a:t>Diario </a:t>
                      </a:r>
                    </a:p>
                    <a:p>
                      <a:r>
                        <a:rPr lang="es-ES" sz="1600" dirty="0" smtClean="0"/>
                        <a:t>La Nación</a:t>
                      </a:r>
                      <a:endParaRPr lang="en-US" sz="1600" dirty="0"/>
                    </a:p>
                  </a:txBody>
                  <a:tcPr anchor="ctr"/>
                </a:tc>
                <a:tc>
                  <a:txBody>
                    <a:bodyPr/>
                    <a:lstStyle/>
                    <a:p>
                      <a:r>
                        <a:rPr lang="es-ES" sz="1600" dirty="0" smtClean="0"/>
                        <a:t>La Luz que </a:t>
                      </a:r>
                    </a:p>
                    <a:p>
                      <a:r>
                        <a:rPr lang="es-ES" sz="1600" dirty="0" smtClean="0"/>
                        <a:t>da vida</a:t>
                      </a:r>
                      <a:endParaRPr lang="en-US" sz="1600" dirty="0"/>
                    </a:p>
                  </a:txBody>
                  <a:tcPr anchor="ctr"/>
                </a:tc>
                <a:tc>
                  <a:txBody>
                    <a:bodyPr/>
                    <a:lstStyle/>
                    <a:p>
                      <a:r>
                        <a:rPr lang="es-ES" sz="1600" kern="1200" dirty="0" smtClean="0">
                          <a:effectLst/>
                        </a:rPr>
                        <a:t>Uso de diodos emisores de luz (LED) en los cultivos.</a:t>
                      </a:r>
                      <a:endParaRPr lang="en-US" sz="1600" dirty="0"/>
                    </a:p>
                  </a:txBody>
                  <a:tcPr anchor="ctr"/>
                </a:tc>
              </a:tr>
              <a:tr h="714272">
                <a:tc vMerge="1">
                  <a:txBody>
                    <a:bodyPr/>
                    <a:lstStyle/>
                    <a:p>
                      <a:endParaRPr lang="en-US"/>
                    </a:p>
                  </a:txBody>
                  <a:tcPr/>
                </a:tc>
                <a:tc>
                  <a:txBody>
                    <a:bodyPr/>
                    <a:lstStyle/>
                    <a:p>
                      <a:r>
                        <a:rPr lang="es-ES" sz="1600" b="1" dirty="0" smtClean="0"/>
                        <a:t>Juvenil</a:t>
                      </a:r>
                      <a:endParaRPr lang="en-US" sz="1600" b="1" dirty="0"/>
                    </a:p>
                  </a:txBody>
                  <a:tcPr anchor="ctr"/>
                </a:tc>
                <a:tc>
                  <a:txBody>
                    <a:bodyPr/>
                    <a:lstStyle/>
                    <a:p>
                      <a:r>
                        <a:rPr lang="es-ES" sz="1600" dirty="0" smtClean="0"/>
                        <a:t>Johana </a:t>
                      </a:r>
                    </a:p>
                    <a:p>
                      <a:r>
                        <a:rPr lang="es-ES" sz="1600" dirty="0" err="1" smtClean="0"/>
                        <a:t>Poletti</a:t>
                      </a:r>
                      <a:endParaRPr lang="en-US" sz="1600" dirty="0"/>
                    </a:p>
                  </a:txBody>
                  <a:tcPr anchor="ctr"/>
                </a:tc>
                <a:tc>
                  <a:txBody>
                    <a:bodyPr/>
                    <a:lstStyle/>
                    <a:p>
                      <a:r>
                        <a:rPr lang="es-ES" sz="1600" dirty="0" smtClean="0"/>
                        <a:t>Inédito</a:t>
                      </a:r>
                      <a:endParaRPr lang="en-US" sz="1600" dirty="0"/>
                    </a:p>
                  </a:txBody>
                  <a:tcPr anchor="ctr"/>
                </a:tc>
                <a:tc>
                  <a:txBody>
                    <a:bodyPr/>
                    <a:lstStyle/>
                    <a:p>
                      <a:r>
                        <a:rPr lang="es-ES" sz="1600" dirty="0" smtClean="0"/>
                        <a:t>Energía Solar en</a:t>
                      </a:r>
                      <a:r>
                        <a:rPr lang="es-ES" sz="1600" baseline="0" dirty="0" smtClean="0"/>
                        <a:t> Paraguay</a:t>
                      </a:r>
                      <a:endParaRPr lang="en-US" sz="1600" dirty="0"/>
                    </a:p>
                  </a:txBody>
                  <a:tcPr anchor="ctr"/>
                </a:tc>
                <a:tc>
                  <a:txBody>
                    <a:bodyPr/>
                    <a:lstStyle/>
                    <a:p>
                      <a:r>
                        <a:rPr lang="es-ES" sz="1600" kern="1200" dirty="0" smtClean="0">
                          <a:effectLst/>
                        </a:rPr>
                        <a:t>Potencialidades del </a:t>
                      </a:r>
                    </a:p>
                    <a:p>
                      <a:r>
                        <a:rPr lang="es-ES" sz="1600" kern="1200" dirty="0" smtClean="0">
                          <a:effectLst/>
                        </a:rPr>
                        <a:t>uso de energía solar.</a:t>
                      </a:r>
                      <a:endParaRPr lang="en-US" sz="1600" dirty="0"/>
                    </a:p>
                  </a:txBody>
                  <a:tcPr anchor="ctr"/>
                </a:tc>
              </a:tr>
              <a:tr h="772208">
                <a:tc>
                  <a:txBody>
                    <a:bodyPr/>
                    <a:lstStyle/>
                    <a:p>
                      <a:r>
                        <a:rPr lang="es-ES" sz="1600" dirty="0" smtClean="0"/>
                        <a:t>FOTOGRAFÍA</a:t>
                      </a:r>
                      <a:endParaRPr lang="en-US" sz="1600" dirty="0"/>
                    </a:p>
                  </a:txBody>
                  <a:tcPr anchor="ctr"/>
                </a:tc>
                <a:tc>
                  <a:txBody>
                    <a:bodyPr/>
                    <a:lstStyle/>
                    <a:p>
                      <a:r>
                        <a:rPr lang="es-ES" sz="1600" b="1" dirty="0" smtClean="0"/>
                        <a:t>Única</a:t>
                      </a:r>
                      <a:endParaRPr lang="en-US" sz="1600" b="1" dirty="0"/>
                    </a:p>
                  </a:txBody>
                  <a:tcPr anchor="ctr"/>
                </a:tc>
                <a:tc>
                  <a:txBody>
                    <a:bodyPr/>
                    <a:lstStyle/>
                    <a:p>
                      <a:r>
                        <a:rPr lang="es-ES" sz="1600" dirty="0" smtClean="0"/>
                        <a:t>Jorge Mendoza</a:t>
                      </a:r>
                      <a:endParaRPr lang="en-US" sz="1600" dirty="0"/>
                    </a:p>
                  </a:txBody>
                  <a:tcPr anchor="ctr"/>
                </a:tc>
                <a:tc>
                  <a:txBody>
                    <a:bodyPr/>
                    <a:lstStyle/>
                    <a:p>
                      <a:r>
                        <a:rPr lang="es-ES" sz="1600" dirty="0" smtClean="0"/>
                        <a:t>Inédito</a:t>
                      </a:r>
                      <a:endParaRPr lang="en-US" sz="1600" dirty="0"/>
                    </a:p>
                  </a:txBody>
                  <a:tcPr anchor="ctr"/>
                </a:tc>
                <a:tc>
                  <a:txBody>
                    <a:bodyPr/>
                    <a:lstStyle/>
                    <a:p>
                      <a:r>
                        <a:rPr lang="es-ES" sz="1600" dirty="0" smtClean="0"/>
                        <a:t>Cultivo hidropónico</a:t>
                      </a:r>
                      <a:endParaRPr lang="en-US" sz="1600" dirty="0"/>
                    </a:p>
                  </a:txBody>
                  <a:tcPr anchor="ctr"/>
                </a:tc>
                <a:tc>
                  <a:txBody>
                    <a:bodyPr/>
                    <a:lstStyle/>
                    <a:p>
                      <a:r>
                        <a:rPr lang="es-ES" sz="1600" dirty="0" smtClean="0"/>
                        <a:t>Instantánea de </a:t>
                      </a:r>
                    </a:p>
                    <a:p>
                      <a:r>
                        <a:rPr lang="es-ES" sz="1600" dirty="0" smtClean="0"/>
                        <a:t>uso de luces LED </a:t>
                      </a:r>
                    </a:p>
                    <a:p>
                      <a:r>
                        <a:rPr lang="es-ES" sz="1600" dirty="0" smtClean="0"/>
                        <a:t>en la </a:t>
                      </a:r>
                      <a:r>
                        <a:rPr lang="es-ES" sz="1600" baseline="0" dirty="0" smtClean="0"/>
                        <a:t>horticultura.</a:t>
                      </a:r>
                      <a:endParaRPr lang="en-US" sz="1600" dirty="0"/>
                    </a:p>
                  </a:txBody>
                  <a:tcPr anchor="ctr"/>
                </a:tc>
              </a:tr>
            </a:tbl>
          </a:graphicData>
        </a:graphic>
      </p:graphicFrame>
      <p:pic>
        <p:nvPicPr>
          <p:cNvPr id="7" name="Picture 2" descr="http://www.ultimahora.com/adjuntos/161/imagenes/004/802/000480269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1" y="6416"/>
            <a:ext cx="5183047" cy="306091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35498" y="18348"/>
            <a:ext cx="4284530" cy="30489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8 CuadroTexto"/>
          <p:cNvSpPr txBox="1"/>
          <p:nvPr/>
        </p:nvSpPr>
        <p:spPr>
          <a:xfrm>
            <a:off x="971600" y="3123100"/>
            <a:ext cx="1229115" cy="646331"/>
          </a:xfrm>
          <a:prstGeom prst="rect">
            <a:avLst/>
          </a:prstGeom>
          <a:noFill/>
        </p:spPr>
        <p:txBody>
          <a:bodyPr wrap="square" rtlCol="0">
            <a:spAutoFit/>
          </a:bodyPr>
          <a:lstStyle/>
          <a:p>
            <a:pPr algn="ctr"/>
            <a:r>
              <a:rPr lang="es-ES" b="1" dirty="0" smtClean="0">
                <a:solidFill>
                  <a:srgbClr val="C00000"/>
                </a:solidFill>
                <a:latin typeface="Tahoma" panose="020B0604030504040204" pitchFamily="34" charset="0"/>
                <a:ea typeface="Tahoma" panose="020B0604030504040204" pitchFamily="34" charset="0"/>
                <a:cs typeface="Tahoma" panose="020B0604030504040204" pitchFamily="34" charset="0"/>
              </a:rPr>
              <a:t>TEMA DEL AÑO</a:t>
            </a:r>
            <a:endParaRPr lang="en-US" b="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
        <p:nvSpPr>
          <p:cNvPr id="4" name="3 CuadroTexto"/>
          <p:cNvSpPr txBox="1"/>
          <p:nvPr/>
        </p:nvSpPr>
        <p:spPr>
          <a:xfrm>
            <a:off x="2339752" y="3284984"/>
            <a:ext cx="6780276" cy="461665"/>
          </a:xfrm>
          <a:prstGeom prst="rect">
            <a:avLst/>
          </a:prstGeom>
          <a:noFill/>
        </p:spPr>
        <p:txBody>
          <a:bodyPr wrap="square" rtlCol="0">
            <a:spAutoFit/>
          </a:bodyPr>
          <a:lstStyle/>
          <a:p>
            <a:pPr algn="ctr"/>
            <a:r>
              <a:rPr lang="es-ES" sz="2400" b="1" dirty="0" smtClean="0"/>
              <a:t>“La luz, su alcance e impacto en la vida humana”</a:t>
            </a:r>
            <a:endParaRPr lang="en-US" sz="2400" b="1" dirty="0"/>
          </a:p>
        </p:txBody>
      </p:sp>
      <p:sp>
        <p:nvSpPr>
          <p:cNvPr id="12" name="11 CuadroTexto"/>
          <p:cNvSpPr txBox="1"/>
          <p:nvPr/>
        </p:nvSpPr>
        <p:spPr>
          <a:xfrm>
            <a:off x="2339752" y="118373"/>
            <a:ext cx="2544217" cy="646331"/>
          </a:xfrm>
          <a:prstGeom prst="rect">
            <a:avLst/>
          </a:prstGeom>
          <a:noFill/>
        </p:spPr>
        <p:txBody>
          <a:bodyPr wrap="square" rtlCol="0">
            <a:spAutoFit/>
          </a:bodyPr>
          <a:lstStyle/>
          <a:p>
            <a:pPr algn="ctr"/>
            <a:r>
              <a:rPr lang="es-ES" dirty="0" smtClean="0">
                <a:ln w="18415" cmpd="sng">
                  <a:solidFill>
                    <a:srgbClr val="C00000"/>
                  </a:solidFill>
                  <a:prstDash val="solid"/>
                </a:ln>
                <a:solidFill>
                  <a:srgbClr val="FF0000"/>
                </a:solidFill>
                <a:effectLst>
                  <a:outerShdw blurRad="63500" dir="3600000" algn="tl" rotWithShape="0">
                    <a:srgbClr val="000000">
                      <a:alpha val="70000"/>
                    </a:srgbClr>
                  </a:outerShdw>
                </a:effectLst>
                <a:latin typeface="Tahoma" panose="020B0604030504040204" pitchFamily="34" charset="0"/>
                <a:ea typeface="Tahoma" panose="020B0604030504040204" pitchFamily="34" charset="0"/>
                <a:cs typeface="Tahoma" panose="020B0604030504040204" pitchFamily="34" charset="0"/>
              </a:rPr>
              <a:t>Concurso de Periodismo Científico</a:t>
            </a:r>
          </a:p>
        </p:txBody>
      </p:sp>
    </p:spTree>
    <p:extLst>
      <p:ext uri="{BB962C8B-B14F-4D97-AF65-F5344CB8AC3E}">
        <p14:creationId xmlns:p14="http://schemas.microsoft.com/office/powerpoint/2010/main" val="321497065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D:\03 Soporte Audiovisual Fotos\12 26 Julio Clausura\Baja\DSC_0503.jpg"/>
          <p:cNvPicPr>
            <a:picLocks noChangeAspect="1" noChangeArrowheads="1"/>
          </p:cNvPicPr>
          <p:nvPr/>
        </p:nvPicPr>
        <p:blipFill rotWithShape="1">
          <a:blip r:embed="rId2">
            <a:extLst>
              <a:ext uri="{28A0092B-C50C-407E-A947-70E740481C1C}">
                <a14:useLocalDpi xmlns:a14="http://schemas.microsoft.com/office/drawing/2010/main" val="0"/>
              </a:ext>
            </a:extLst>
          </a:blip>
          <a:srcRect l="16159" t="6077" r="9802"/>
          <a:stretch/>
        </p:blipFill>
        <p:spPr bwMode="auto">
          <a:xfrm>
            <a:off x="418406" y="0"/>
            <a:ext cx="8402066" cy="7101408"/>
          </a:xfrm>
          <a:prstGeom prst="rect">
            <a:avLst/>
          </a:prstGeom>
          <a:noFill/>
          <a:extLst>
            <a:ext uri="{909E8E84-426E-40DD-AFC4-6F175D3DCCD1}">
              <a14:hiddenFill xmlns:a14="http://schemas.microsoft.com/office/drawing/2010/main">
                <a:solidFill>
                  <a:srgbClr val="FFFFFF"/>
                </a:solidFill>
              </a14:hiddenFill>
            </a:ext>
          </a:extLst>
        </p:spPr>
      </p:pic>
      <p:sp>
        <p:nvSpPr>
          <p:cNvPr id="17" name="16 CuadroTexto"/>
          <p:cNvSpPr txBox="1"/>
          <p:nvPr/>
        </p:nvSpPr>
        <p:spPr>
          <a:xfrm>
            <a:off x="683568" y="2965929"/>
            <a:ext cx="2520280" cy="830997"/>
          </a:xfrm>
          <a:prstGeom prst="rect">
            <a:avLst/>
          </a:prstGeom>
          <a:noFill/>
        </p:spPr>
        <p:txBody>
          <a:bodyPr wrap="square" rtlCol="0">
            <a:spAutoFit/>
          </a:bodyPr>
          <a:lstStyle/>
          <a:p>
            <a:pPr algn="ctr"/>
            <a:r>
              <a:rPr lang="es-ES" sz="4800" dirty="0" smtClean="0">
                <a:ln w="18415" cmpd="sng">
                  <a:solidFill>
                    <a:schemeClr val="tx1"/>
                  </a:solidFill>
                  <a:prstDash val="solid"/>
                </a:ln>
                <a:effectLst>
                  <a:outerShdw blurRad="63500" dir="3600000" algn="tl" rotWithShape="0">
                    <a:srgbClr val="000000">
                      <a:alpha val="70000"/>
                    </a:srgbClr>
                  </a:outerShdw>
                </a:effectLst>
                <a:latin typeface="Tahoma" panose="020B0604030504040204" pitchFamily="34" charset="0"/>
                <a:ea typeface="Tahoma" panose="020B0604030504040204" pitchFamily="34" charset="0"/>
                <a:cs typeface="Tahoma" panose="020B0604030504040204" pitchFamily="34" charset="0"/>
              </a:rPr>
              <a:t>Muchas</a:t>
            </a:r>
            <a:r>
              <a:rPr lang="es-ES" sz="3200" dirty="0" smtClean="0">
                <a:ln w="18415" cmpd="sng">
                  <a:solidFill>
                    <a:schemeClr val="tx1"/>
                  </a:solidFill>
                  <a:prstDash val="solid"/>
                </a:ln>
                <a:effectLst>
                  <a:outerShdw blurRad="63500" dir="3600000" algn="tl" rotWithShape="0">
                    <a:srgbClr val="000000">
                      <a:alpha val="70000"/>
                    </a:srgbClr>
                  </a:outerShdw>
                </a:effectLst>
                <a:latin typeface="Tahoma" panose="020B0604030504040204" pitchFamily="34" charset="0"/>
                <a:ea typeface="Tahoma" panose="020B0604030504040204" pitchFamily="34" charset="0"/>
                <a:cs typeface="Tahoma" panose="020B0604030504040204" pitchFamily="34" charset="0"/>
              </a:rPr>
              <a:t> </a:t>
            </a:r>
          </a:p>
        </p:txBody>
      </p:sp>
      <p:sp>
        <p:nvSpPr>
          <p:cNvPr id="18" name="17 CuadroTexto"/>
          <p:cNvSpPr txBox="1"/>
          <p:nvPr/>
        </p:nvSpPr>
        <p:spPr>
          <a:xfrm>
            <a:off x="3203848" y="1052736"/>
            <a:ext cx="2520280" cy="830997"/>
          </a:xfrm>
          <a:prstGeom prst="rect">
            <a:avLst/>
          </a:prstGeom>
          <a:noFill/>
        </p:spPr>
        <p:txBody>
          <a:bodyPr wrap="square" rtlCol="0">
            <a:spAutoFit/>
          </a:bodyPr>
          <a:lstStyle/>
          <a:p>
            <a:pPr algn="ctr"/>
            <a:r>
              <a:rPr lang="es-ES" sz="4800" dirty="0" smtClean="0">
                <a:ln w="18415" cmpd="sng">
                  <a:solidFill>
                    <a:schemeClr val="tx1"/>
                  </a:solidFill>
                  <a:prstDash val="solid"/>
                </a:ln>
                <a:effectLst>
                  <a:outerShdw blurRad="63500" dir="3600000" algn="tl" rotWithShape="0">
                    <a:srgbClr val="000000">
                      <a:alpha val="70000"/>
                    </a:srgbClr>
                  </a:outerShdw>
                </a:effectLst>
                <a:latin typeface="Tahoma" panose="020B0604030504040204" pitchFamily="34" charset="0"/>
                <a:ea typeface="Tahoma" panose="020B0604030504040204" pitchFamily="34" charset="0"/>
                <a:cs typeface="Tahoma" panose="020B0604030504040204" pitchFamily="34" charset="0"/>
              </a:rPr>
              <a:t>Gracias</a:t>
            </a:r>
            <a:r>
              <a:rPr lang="es-ES" sz="3200" dirty="0" smtClean="0">
                <a:ln w="18415" cmpd="sng">
                  <a:solidFill>
                    <a:schemeClr val="tx1"/>
                  </a:solidFill>
                  <a:prstDash val="solid"/>
                </a:ln>
                <a:effectLst>
                  <a:outerShdw blurRad="63500" dir="3600000" algn="tl" rotWithShape="0">
                    <a:srgbClr val="000000">
                      <a:alpha val="70000"/>
                    </a:srgbClr>
                  </a:outerShdw>
                </a:effectLst>
                <a:latin typeface="Tahoma" panose="020B0604030504040204" pitchFamily="34" charset="0"/>
                <a:ea typeface="Tahoma" panose="020B0604030504040204" pitchFamily="34" charset="0"/>
                <a:cs typeface="Tahoma" panose="020B0604030504040204" pitchFamily="34" charset="0"/>
              </a:rPr>
              <a:t> </a:t>
            </a:r>
          </a:p>
        </p:txBody>
      </p:sp>
      <p:sp>
        <p:nvSpPr>
          <p:cNvPr id="19" name="18 CuadroTexto"/>
          <p:cNvSpPr txBox="1"/>
          <p:nvPr/>
        </p:nvSpPr>
        <p:spPr>
          <a:xfrm>
            <a:off x="6012160" y="2996952"/>
            <a:ext cx="2520280" cy="830997"/>
          </a:xfrm>
          <a:prstGeom prst="rect">
            <a:avLst/>
          </a:prstGeom>
          <a:noFill/>
        </p:spPr>
        <p:txBody>
          <a:bodyPr wrap="square" rtlCol="0">
            <a:spAutoFit/>
          </a:bodyPr>
          <a:lstStyle/>
          <a:p>
            <a:pPr algn="ctr"/>
            <a:r>
              <a:rPr lang="es-ES" sz="4800" dirty="0" smtClean="0">
                <a:ln w="18415" cmpd="sng">
                  <a:solidFill>
                    <a:schemeClr val="tx1"/>
                  </a:solidFill>
                  <a:prstDash val="solid"/>
                </a:ln>
                <a:effectLst>
                  <a:outerShdw blurRad="63500" dir="3600000" algn="tl" rotWithShape="0">
                    <a:srgbClr val="000000">
                      <a:alpha val="70000"/>
                    </a:srgbClr>
                  </a:outerShdw>
                </a:effectLst>
                <a:latin typeface="Tahoma" panose="020B0604030504040204" pitchFamily="34" charset="0"/>
                <a:ea typeface="Tahoma" panose="020B0604030504040204" pitchFamily="34" charset="0"/>
                <a:cs typeface="Tahoma" panose="020B0604030504040204" pitchFamily="34" charset="0"/>
              </a:rPr>
              <a:t>por su</a:t>
            </a:r>
            <a:endParaRPr lang="es-ES" sz="3200" dirty="0" smtClean="0">
              <a:ln w="18415" cmpd="sng">
                <a:solidFill>
                  <a:schemeClr val="tx1"/>
                </a:solidFill>
                <a:prstDash val="solid"/>
              </a:ln>
              <a:effectLst>
                <a:outerShdw blurRad="63500" dir="3600000" algn="tl" rotWithShape="0">
                  <a:srgbClr val="000000">
                    <a:alpha val="70000"/>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1" name="20 CuadroTexto"/>
          <p:cNvSpPr txBox="1"/>
          <p:nvPr/>
        </p:nvSpPr>
        <p:spPr>
          <a:xfrm>
            <a:off x="3480238" y="5301208"/>
            <a:ext cx="2520280" cy="830997"/>
          </a:xfrm>
          <a:prstGeom prst="rect">
            <a:avLst/>
          </a:prstGeom>
          <a:noFill/>
        </p:spPr>
        <p:txBody>
          <a:bodyPr wrap="square" rtlCol="0">
            <a:spAutoFit/>
          </a:bodyPr>
          <a:lstStyle/>
          <a:p>
            <a:pPr algn="ctr"/>
            <a:r>
              <a:rPr lang="es-ES" sz="4800" dirty="0" smtClean="0">
                <a:ln w="18415" cmpd="sng">
                  <a:solidFill>
                    <a:schemeClr val="tx1"/>
                  </a:solidFill>
                  <a:prstDash val="solid"/>
                </a:ln>
                <a:effectLst>
                  <a:outerShdw blurRad="63500" dir="3600000" algn="tl" rotWithShape="0">
                    <a:srgbClr val="000000">
                      <a:alpha val="70000"/>
                    </a:srgbClr>
                  </a:outerShdw>
                </a:effectLst>
                <a:latin typeface="Tahoma" panose="020B0604030504040204" pitchFamily="34" charset="0"/>
                <a:ea typeface="Tahoma" panose="020B0604030504040204" pitchFamily="34" charset="0"/>
                <a:cs typeface="Tahoma" panose="020B0604030504040204" pitchFamily="34" charset="0"/>
              </a:rPr>
              <a:t>tiempo</a:t>
            </a:r>
            <a:endParaRPr lang="es-ES" sz="3200" dirty="0" smtClean="0">
              <a:ln w="18415" cmpd="sng">
                <a:solidFill>
                  <a:schemeClr val="tx1"/>
                </a:solidFill>
                <a:prstDash val="solid"/>
              </a:ln>
              <a:effectLst>
                <a:outerShdw blurRad="63500" dir="3600000" algn="tl" rotWithShape="0">
                  <a:srgbClr val="000000">
                    <a:alpha val="70000"/>
                  </a:srgbClr>
                </a:outerShdw>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915354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Rafa\Desktop\Lun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1"/>
            <a:ext cx="9144000" cy="6854838"/>
          </a:xfrm>
          <a:prstGeom prst="rect">
            <a:avLst/>
          </a:prstGeom>
          <a:noFill/>
          <a:extLst>
            <a:ext uri="{909E8E84-426E-40DD-AFC4-6F175D3DCCD1}">
              <a14:hiddenFill xmlns:a14="http://schemas.microsoft.com/office/drawing/2010/main">
                <a:solidFill>
                  <a:srgbClr val="FFFFFF"/>
                </a:solidFill>
              </a14:hiddenFill>
            </a:ext>
          </a:extLst>
        </p:spPr>
      </p:pic>
      <p:sp>
        <p:nvSpPr>
          <p:cNvPr id="12" name="11 CuadroTexto"/>
          <p:cNvSpPr txBox="1"/>
          <p:nvPr/>
        </p:nvSpPr>
        <p:spPr>
          <a:xfrm>
            <a:off x="5148064" y="5013176"/>
            <a:ext cx="3960440" cy="461665"/>
          </a:xfrm>
          <a:prstGeom prst="rect">
            <a:avLst/>
          </a:prstGeom>
          <a:noFill/>
        </p:spPr>
        <p:txBody>
          <a:bodyPr wrap="square" rtlCol="0">
            <a:spAutoFit/>
          </a:bodyPr>
          <a:lstStyle/>
          <a:p>
            <a:pPr algn="ctr"/>
            <a:r>
              <a:rPr lang="es-ES" sz="2400" b="1" dirty="0" smtClean="0">
                <a:solidFill>
                  <a:srgbClr val="FFFF00"/>
                </a:solidFill>
                <a:latin typeface="+mj-lt"/>
                <a:ea typeface="Tahoma" panose="020B0604030504040204" pitchFamily="34" charset="0"/>
                <a:cs typeface="Tahoma" panose="020B0604030504040204" pitchFamily="34" charset="0"/>
              </a:rPr>
              <a:t>DESCUBRIENDO EL UNIVERSO</a:t>
            </a:r>
            <a:endParaRPr lang="en-US" sz="2400" b="1" dirty="0">
              <a:solidFill>
                <a:srgbClr val="FFFF00"/>
              </a:solidFill>
              <a:latin typeface="+mj-lt"/>
              <a:ea typeface="Tahoma" panose="020B0604030504040204" pitchFamily="34" charset="0"/>
              <a:cs typeface="Tahoma" panose="020B0604030504040204" pitchFamily="34" charset="0"/>
            </a:endParaRPr>
          </a:p>
        </p:txBody>
      </p:sp>
      <p:sp>
        <p:nvSpPr>
          <p:cNvPr id="3" name="AutoShape 2" descr="Resultado de imagen para B. Franklin Science Corner+Paragua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Resultado de imagen para B. Franklin Science Corner+Paragua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Resultado de imagen para B. Franklin Science Corner+Paraguay"/>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17 CuadroTexto"/>
          <p:cNvSpPr txBox="1"/>
          <p:nvPr/>
        </p:nvSpPr>
        <p:spPr>
          <a:xfrm>
            <a:off x="5148064" y="5229200"/>
            <a:ext cx="3888432" cy="1138773"/>
          </a:xfrm>
          <a:prstGeom prst="rect">
            <a:avLst/>
          </a:prstGeom>
          <a:noFill/>
        </p:spPr>
        <p:txBody>
          <a:bodyPr wrap="square" rtlCol="0">
            <a:spAutoFit/>
          </a:bodyPr>
          <a:lstStyle/>
          <a:p>
            <a:pPr algn="ctr"/>
            <a:endParaRPr lang="es-ES" sz="1700" b="1" dirty="0" smtClean="0">
              <a:solidFill>
                <a:schemeClr val="bg1"/>
              </a:solidFill>
              <a:latin typeface="+mj-lt"/>
              <a:ea typeface="Tahoma" panose="020B0604030504040204" pitchFamily="34" charset="0"/>
              <a:cs typeface="Tahoma" panose="020B0604030504040204" pitchFamily="34" charset="0"/>
            </a:endParaRPr>
          </a:p>
          <a:p>
            <a:pPr algn="ctr"/>
            <a:r>
              <a:rPr lang="es-ES" sz="1700" b="1" dirty="0" smtClean="0">
                <a:solidFill>
                  <a:schemeClr val="bg1"/>
                </a:solidFill>
                <a:latin typeface="+mj-lt"/>
                <a:ea typeface="Tahoma" panose="020B0604030504040204" pitchFamily="34" charset="0"/>
                <a:cs typeface="Tahoma" panose="020B0604030504040204" pitchFamily="34" charset="0"/>
              </a:rPr>
              <a:t>Jornadas de Observación Astronómica y actividades de  iniciación científica en el marco de un entorno lúdico</a:t>
            </a:r>
          </a:p>
        </p:txBody>
      </p:sp>
    </p:spTree>
    <p:extLst>
      <p:ext uri="{BB962C8B-B14F-4D97-AF65-F5344CB8AC3E}">
        <p14:creationId xmlns:p14="http://schemas.microsoft.com/office/powerpoint/2010/main" val="32480591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Rafa\Desktop\Anuncio PTI-Observatori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150404"/>
            <a:ext cx="4943856" cy="659587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Rafa\Desktop\BS1-Lun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9607" y="116632"/>
            <a:ext cx="4059936" cy="297484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Rafa\Desktop\BS1-Te.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2312" y="3114248"/>
            <a:ext cx="2029968" cy="362712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Rafa\Desktop\BS1-Telesnen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11355" y="3115119"/>
            <a:ext cx="2029968" cy="3639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08565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14 Rectángulo"/>
          <p:cNvSpPr/>
          <p:nvPr/>
        </p:nvSpPr>
        <p:spPr>
          <a:xfrm>
            <a:off x="1" y="5517232"/>
            <a:ext cx="9143999" cy="134076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13 CuadroTexto"/>
          <p:cNvSpPr txBox="1"/>
          <p:nvPr/>
        </p:nvSpPr>
        <p:spPr>
          <a:xfrm>
            <a:off x="323528" y="5768530"/>
            <a:ext cx="1994313" cy="923330"/>
          </a:xfrm>
          <a:prstGeom prst="rect">
            <a:avLst/>
          </a:prstGeom>
          <a:noFill/>
        </p:spPr>
        <p:txBody>
          <a:bodyPr wrap="square" rtlCol="0">
            <a:spAutoFit/>
          </a:bodyPr>
          <a:lstStyle/>
          <a:p>
            <a:pPr algn="ctr"/>
            <a:r>
              <a:rPr lang="es-ES" b="1" dirty="0" smtClean="0">
                <a:solidFill>
                  <a:srgbClr val="FFC000"/>
                </a:solidFill>
                <a:latin typeface="+mj-lt"/>
                <a:ea typeface="Tahoma" panose="020B0604030504040204" pitchFamily="34" charset="0"/>
                <a:cs typeface="Tahoma" panose="020B0604030504040204" pitchFamily="34" charset="0"/>
              </a:rPr>
              <a:t>JORNADA DE OBSERVACIÓN GUIADA</a:t>
            </a:r>
            <a:endParaRPr lang="en-US" b="1" dirty="0">
              <a:solidFill>
                <a:srgbClr val="FFC000"/>
              </a:solidFill>
              <a:latin typeface="+mj-lt"/>
              <a:ea typeface="Tahoma" panose="020B0604030504040204" pitchFamily="34" charset="0"/>
              <a:cs typeface="Tahoma" panose="020B0604030504040204" pitchFamily="34" charset="0"/>
            </a:endParaRPr>
          </a:p>
        </p:txBody>
      </p:sp>
      <p:sp>
        <p:nvSpPr>
          <p:cNvPr id="13" name="12 CuadroTexto"/>
          <p:cNvSpPr txBox="1"/>
          <p:nvPr/>
        </p:nvSpPr>
        <p:spPr>
          <a:xfrm>
            <a:off x="2592289" y="5805265"/>
            <a:ext cx="5724127" cy="830997"/>
          </a:xfrm>
          <a:prstGeom prst="rect">
            <a:avLst/>
          </a:prstGeom>
          <a:noFill/>
        </p:spPr>
        <p:txBody>
          <a:bodyPr wrap="square" rtlCol="0">
            <a:spAutoFit/>
          </a:bodyPr>
          <a:lstStyle/>
          <a:p>
            <a:pPr marL="285750" indent="-285750" algn="ctr">
              <a:buFont typeface="Arial" panose="020B0604020202020204" pitchFamily="34" charset="0"/>
              <a:buChar char="•"/>
            </a:pPr>
            <a:r>
              <a:rPr lang="es-ES" sz="2400" b="1" dirty="0" smtClean="0">
                <a:solidFill>
                  <a:schemeClr val="bg1">
                    <a:lumMod val="95000"/>
                  </a:schemeClr>
                </a:solidFill>
                <a:latin typeface="+mj-lt"/>
                <a:ea typeface="Tahoma" panose="020B0604030504040204" pitchFamily="34" charset="0"/>
                <a:cs typeface="Tahoma" panose="020B0604030504040204" pitchFamily="34" charset="0"/>
              </a:rPr>
              <a:t>18 instituciones educativas</a:t>
            </a:r>
          </a:p>
          <a:p>
            <a:pPr marL="285750" indent="-285750" algn="ctr">
              <a:buFont typeface="Arial" panose="020B0604020202020204" pitchFamily="34" charset="0"/>
              <a:buChar char="•"/>
            </a:pPr>
            <a:r>
              <a:rPr lang="es-ES" sz="2400" b="1" dirty="0" smtClean="0">
                <a:solidFill>
                  <a:schemeClr val="bg1">
                    <a:lumMod val="95000"/>
                  </a:schemeClr>
                </a:solidFill>
                <a:latin typeface="+mj-lt"/>
                <a:ea typeface="Tahoma" panose="020B0604030504040204" pitchFamily="34" charset="0"/>
                <a:cs typeface="Tahoma" panose="020B0604030504040204" pitchFamily="34" charset="0"/>
              </a:rPr>
              <a:t>300 participantes </a:t>
            </a:r>
            <a:r>
              <a:rPr lang="es-ES" sz="2200" dirty="0" smtClean="0">
                <a:solidFill>
                  <a:schemeClr val="bg1">
                    <a:lumMod val="95000"/>
                  </a:schemeClr>
                </a:solidFill>
                <a:latin typeface="+mj-lt"/>
                <a:ea typeface="Tahoma" panose="020B0604030504040204" pitchFamily="34" charset="0"/>
                <a:cs typeface="Tahoma" panose="020B0604030504040204" pitchFamily="34" charset="0"/>
              </a:rPr>
              <a:t>(estudiantes y profesores)</a:t>
            </a:r>
            <a:endParaRPr lang="en-US" sz="2200" dirty="0">
              <a:solidFill>
                <a:schemeClr val="bg1">
                  <a:lumMod val="95000"/>
                </a:schemeClr>
              </a:solidFill>
              <a:latin typeface="+mj-lt"/>
              <a:ea typeface="Tahoma" panose="020B0604030504040204" pitchFamily="34" charset="0"/>
              <a:cs typeface="Tahoma" panose="020B0604030504040204" pitchFamily="34" charset="0"/>
            </a:endParaRPr>
          </a:p>
        </p:txBody>
      </p:sp>
      <p:pic>
        <p:nvPicPr>
          <p:cNvPr id="2050" name="Picture 2" descr="C:\Users\Rafa\Desktop\´BS1-Tract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85" y="0"/>
            <a:ext cx="4748784" cy="277368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Rafa\Desktop\Astro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2128" y="-27384"/>
            <a:ext cx="5071872" cy="277368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Rafa\Desktop\Mete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26" y="2746296"/>
            <a:ext cx="4888588" cy="2749069"/>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Rafa\Desktop\Nene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8842" y="2746296"/>
            <a:ext cx="4282440"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43506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1" y="5517232"/>
            <a:ext cx="9143999" cy="134076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4 CuadroTexto"/>
          <p:cNvSpPr txBox="1"/>
          <p:nvPr/>
        </p:nvSpPr>
        <p:spPr>
          <a:xfrm>
            <a:off x="589856" y="6095037"/>
            <a:ext cx="2541984" cy="646331"/>
          </a:xfrm>
          <a:prstGeom prst="rect">
            <a:avLst/>
          </a:prstGeom>
          <a:noFill/>
        </p:spPr>
        <p:txBody>
          <a:bodyPr wrap="square" rtlCol="0">
            <a:spAutoFit/>
          </a:bodyPr>
          <a:lstStyle/>
          <a:p>
            <a:pPr algn="ctr"/>
            <a:r>
              <a:rPr lang="es-ES" b="1" dirty="0" smtClean="0">
                <a:solidFill>
                  <a:srgbClr val="FFC000"/>
                </a:solidFill>
                <a:latin typeface="Tahoma" panose="020B0604030504040204" pitchFamily="34" charset="0"/>
                <a:ea typeface="Tahoma" panose="020B0604030504040204" pitchFamily="34" charset="0"/>
                <a:cs typeface="Tahoma" panose="020B0604030504040204" pitchFamily="34" charset="0"/>
              </a:rPr>
              <a:t>CONFERENCIA</a:t>
            </a:r>
          </a:p>
          <a:p>
            <a:pPr algn="ctr"/>
            <a:r>
              <a:rPr lang="es-ES" b="1" dirty="0" smtClean="0">
                <a:solidFill>
                  <a:srgbClr val="FFC000"/>
                </a:solidFill>
                <a:latin typeface="Tahoma" panose="020B0604030504040204" pitchFamily="34" charset="0"/>
                <a:ea typeface="Tahoma" panose="020B0604030504040204" pitchFamily="34" charset="0"/>
                <a:cs typeface="Tahoma" panose="020B0604030504040204" pitchFamily="34" charset="0"/>
              </a:rPr>
              <a:t>CIENTÍFICA</a:t>
            </a:r>
            <a:endParaRPr lang="en-US" b="1" dirty="0">
              <a:solidFill>
                <a:srgbClr val="FFC000"/>
              </a:solidFill>
              <a:latin typeface="Tahoma" panose="020B0604030504040204" pitchFamily="34" charset="0"/>
              <a:ea typeface="Tahoma" panose="020B0604030504040204" pitchFamily="34" charset="0"/>
              <a:cs typeface="Tahoma" panose="020B0604030504040204" pitchFamily="34" charset="0"/>
            </a:endParaRPr>
          </a:p>
        </p:txBody>
      </p:sp>
      <p:sp>
        <p:nvSpPr>
          <p:cNvPr id="6" name="5 CuadroTexto"/>
          <p:cNvSpPr txBox="1"/>
          <p:nvPr/>
        </p:nvSpPr>
        <p:spPr>
          <a:xfrm>
            <a:off x="3419872" y="6165304"/>
            <a:ext cx="5472608" cy="523220"/>
          </a:xfrm>
          <a:prstGeom prst="rect">
            <a:avLst/>
          </a:prstGeom>
          <a:noFill/>
        </p:spPr>
        <p:txBody>
          <a:bodyPr wrap="square" rtlCol="0">
            <a:spAutoFit/>
          </a:bodyPr>
          <a:lstStyle/>
          <a:p>
            <a:r>
              <a:rPr lang="es-ES" sz="2800" b="1" dirty="0" smtClean="0">
                <a:solidFill>
                  <a:schemeClr val="bg1"/>
                </a:solidFill>
                <a:latin typeface="+mj-lt"/>
                <a:ea typeface="Tahoma" panose="020B0604030504040204" pitchFamily="34" charset="0"/>
                <a:cs typeface="Tahoma" panose="020B0604030504040204" pitchFamily="34" charset="0"/>
              </a:rPr>
              <a:t>Cielo del Paraguay Pre-Hispánico</a:t>
            </a:r>
          </a:p>
        </p:txBody>
      </p:sp>
      <p:sp>
        <p:nvSpPr>
          <p:cNvPr id="8" name="7 Rectángulo"/>
          <p:cNvSpPr/>
          <p:nvPr/>
        </p:nvSpPr>
        <p:spPr>
          <a:xfrm>
            <a:off x="251520" y="5517232"/>
            <a:ext cx="720080"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smtClean="0">
                <a:latin typeface="Tahoma" panose="020B0604030504040204" pitchFamily="34" charset="0"/>
                <a:ea typeface="Tahoma" panose="020B0604030504040204" pitchFamily="34" charset="0"/>
                <a:cs typeface="Tahoma" panose="020B0604030504040204" pitchFamily="34" charset="0"/>
              </a:rPr>
              <a:t>Julio</a:t>
            </a:r>
            <a:endParaRPr lang="en-US" sz="1200" b="1" dirty="0">
              <a:latin typeface="Tahoma" panose="020B0604030504040204" pitchFamily="34" charset="0"/>
              <a:ea typeface="Tahoma" panose="020B0604030504040204" pitchFamily="34" charset="0"/>
              <a:cs typeface="Tahoma" panose="020B0604030504040204" pitchFamily="34" charset="0"/>
            </a:endParaRPr>
          </a:p>
        </p:txBody>
      </p:sp>
      <p:pic>
        <p:nvPicPr>
          <p:cNvPr id="1026" name="Picture 2" descr="D:\03 Soporte Audiovisual Fotos\07 19 Julio Cielo del Paraguay\Baja\DSC_0527.JPG"/>
          <p:cNvPicPr>
            <a:picLocks noChangeAspect="1" noChangeArrowheads="1"/>
          </p:cNvPicPr>
          <p:nvPr/>
        </p:nvPicPr>
        <p:blipFill rotWithShape="1">
          <a:blip r:embed="rId2">
            <a:extLst>
              <a:ext uri="{28A0092B-C50C-407E-A947-70E740481C1C}">
                <a14:useLocalDpi xmlns:a14="http://schemas.microsoft.com/office/drawing/2010/main" val="0"/>
              </a:ext>
            </a:extLst>
          </a:blip>
          <a:srcRect l="9194" t="10799" r="6736" b="7894"/>
          <a:stretch/>
        </p:blipFill>
        <p:spPr bwMode="auto">
          <a:xfrm>
            <a:off x="-108520" y="0"/>
            <a:ext cx="9449670" cy="6095037"/>
          </a:xfrm>
          <a:prstGeom prst="rect">
            <a:avLst/>
          </a:prstGeom>
          <a:noFill/>
          <a:extLst>
            <a:ext uri="{909E8E84-426E-40DD-AFC4-6F175D3DCCD1}">
              <a14:hiddenFill xmlns:a14="http://schemas.microsoft.com/office/drawing/2010/main">
                <a:solidFill>
                  <a:srgbClr val="FFFFFF"/>
                </a:solidFill>
              </a14:hiddenFill>
            </a:ext>
          </a:extLst>
        </p:spPr>
      </p:pic>
      <p:sp>
        <p:nvSpPr>
          <p:cNvPr id="10" name="9 CuadroTexto"/>
          <p:cNvSpPr txBox="1"/>
          <p:nvPr/>
        </p:nvSpPr>
        <p:spPr>
          <a:xfrm>
            <a:off x="107504" y="76562"/>
            <a:ext cx="3024336" cy="400110"/>
          </a:xfrm>
          <a:prstGeom prst="rect">
            <a:avLst/>
          </a:prstGeom>
          <a:noFill/>
        </p:spPr>
        <p:txBody>
          <a:bodyPr wrap="square" rtlCol="0">
            <a:spAutoFit/>
          </a:bodyPr>
          <a:lstStyle/>
          <a:p>
            <a:r>
              <a:rPr lang="es-ES" sz="1000" i="1" dirty="0" smtClean="0">
                <a:latin typeface="+mj-lt"/>
                <a:ea typeface="Tahoma" panose="020B0604030504040204" pitchFamily="34" charset="0"/>
                <a:cs typeface="Tahoma" panose="020B0604030504040204" pitchFamily="34" charset="0"/>
              </a:rPr>
              <a:t>Prof. </a:t>
            </a:r>
            <a:r>
              <a:rPr lang="es-ES" sz="1000" i="1" dirty="0" err="1" smtClean="0">
                <a:latin typeface="+mj-lt"/>
                <a:ea typeface="Tahoma" panose="020B0604030504040204" pitchFamily="34" charset="0"/>
                <a:cs typeface="Tahoma" panose="020B0604030504040204" pitchFamily="34" charset="0"/>
              </a:rPr>
              <a:t>Blás</a:t>
            </a:r>
            <a:r>
              <a:rPr lang="es-ES" sz="1000" i="1" dirty="0" smtClean="0">
                <a:latin typeface="+mj-lt"/>
                <a:ea typeface="Tahoma" panose="020B0604030504040204" pitchFamily="34" charset="0"/>
                <a:cs typeface="Tahoma" panose="020B0604030504040204" pitchFamily="34" charset="0"/>
              </a:rPr>
              <a:t> Servín. Astrón</a:t>
            </a:r>
            <a:r>
              <a:rPr lang="es-ES" sz="1000" dirty="0" smtClean="0">
                <a:latin typeface="+mj-lt"/>
                <a:ea typeface="Tahoma" panose="020B0604030504040204" pitchFamily="34" charset="0"/>
                <a:cs typeface="Tahoma" panose="020B0604030504040204" pitchFamily="34" charset="0"/>
              </a:rPr>
              <a:t>omo</a:t>
            </a:r>
          </a:p>
          <a:p>
            <a:r>
              <a:rPr lang="es-ES" sz="1000" b="1" dirty="0" smtClean="0">
                <a:latin typeface="+mj-lt"/>
                <a:ea typeface="Tahoma" panose="020B0604030504040204" pitchFamily="34" charset="0"/>
                <a:cs typeface="Tahoma" panose="020B0604030504040204" pitchFamily="34" charset="0"/>
              </a:rPr>
              <a:t>Encargado del  Centro Astronómico Bicentenario</a:t>
            </a:r>
          </a:p>
        </p:txBody>
      </p:sp>
      <p:sp>
        <p:nvSpPr>
          <p:cNvPr id="12" name="11 CuadroTexto"/>
          <p:cNvSpPr txBox="1"/>
          <p:nvPr/>
        </p:nvSpPr>
        <p:spPr>
          <a:xfrm>
            <a:off x="4644008" y="620688"/>
            <a:ext cx="5040560" cy="1446550"/>
          </a:xfrm>
          <a:prstGeom prst="rect">
            <a:avLst/>
          </a:prstGeom>
          <a:noFill/>
        </p:spPr>
        <p:txBody>
          <a:bodyPr wrap="square" rtlCol="0">
            <a:spAutoFit/>
          </a:bodyPr>
          <a:lstStyle/>
          <a:p>
            <a:pPr algn="ctr"/>
            <a:r>
              <a:rPr lang="es-ES" sz="4400" b="1" dirty="0" smtClean="0">
                <a:ln w="18415" cmpd="sng">
                  <a:solidFill>
                    <a:schemeClr val="accent1"/>
                  </a:solidFill>
                  <a:prstDash val="solid"/>
                </a:ln>
                <a:solidFill>
                  <a:srgbClr val="FFFFFF"/>
                </a:solidFill>
                <a:effectLst>
                  <a:outerShdw blurRad="63500" dir="3600000" algn="tl" rotWithShape="0">
                    <a:srgbClr val="000000">
                      <a:alpha val="70000"/>
                    </a:srgbClr>
                  </a:outerShdw>
                </a:effectLst>
                <a:latin typeface="Calibri (Títulos)"/>
                <a:ea typeface="Tahoma" panose="020B0604030504040204" pitchFamily="34" charset="0"/>
                <a:cs typeface="Tahoma" panose="020B0604030504040204" pitchFamily="34" charset="0"/>
              </a:rPr>
              <a:t>Noches de Astronomía</a:t>
            </a:r>
            <a:endParaRPr lang="en-US" sz="4400" b="1" dirty="0">
              <a:ln w="18415" cmpd="sng">
                <a:solidFill>
                  <a:schemeClr val="accent1"/>
                </a:solidFill>
                <a:prstDash val="solid"/>
              </a:ln>
              <a:solidFill>
                <a:srgbClr val="FFFFFF"/>
              </a:solidFill>
              <a:effectLst>
                <a:outerShdw blurRad="63500" dir="3600000" algn="tl" rotWithShape="0">
                  <a:srgbClr val="000000">
                    <a:alpha val="70000"/>
                  </a:srgbClr>
                </a:outerShdw>
              </a:effectLst>
              <a:latin typeface="Calibri (Títulos)"/>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0743330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descr="D:\03 Soporte Audiovisual Fotos\12 26 Julio Clausura\Baja\DSC_0732.jpg"/>
          <p:cNvPicPr>
            <a:picLocks noChangeAspect="1" noChangeArrowheads="1"/>
          </p:cNvPicPr>
          <p:nvPr/>
        </p:nvPicPr>
        <p:blipFill rotWithShape="1">
          <a:blip r:embed="rId3">
            <a:extLst>
              <a:ext uri="{28A0092B-C50C-407E-A947-70E740481C1C}">
                <a14:useLocalDpi xmlns:a14="http://schemas.microsoft.com/office/drawing/2010/main" val="0"/>
              </a:ext>
            </a:extLst>
          </a:blip>
          <a:srcRect l="11701"/>
          <a:stretch/>
        </p:blipFill>
        <p:spPr bwMode="auto">
          <a:xfrm>
            <a:off x="0" y="-8318"/>
            <a:ext cx="9108504" cy="6866318"/>
          </a:xfrm>
          <a:prstGeom prst="rect">
            <a:avLst/>
          </a:prstGeom>
          <a:noFill/>
          <a:extLst>
            <a:ext uri="{909E8E84-426E-40DD-AFC4-6F175D3DCCD1}">
              <a14:hiddenFill xmlns:a14="http://schemas.microsoft.com/office/drawing/2010/main">
                <a:solidFill>
                  <a:srgbClr val="FFFFFF"/>
                </a:solidFill>
              </a14:hiddenFill>
            </a:ext>
          </a:extLst>
        </p:spPr>
      </p:pic>
      <p:sp>
        <p:nvSpPr>
          <p:cNvPr id="12" name="11 CuadroTexto"/>
          <p:cNvSpPr txBox="1"/>
          <p:nvPr/>
        </p:nvSpPr>
        <p:spPr>
          <a:xfrm>
            <a:off x="251520" y="404664"/>
            <a:ext cx="1994313" cy="923330"/>
          </a:xfrm>
          <a:prstGeom prst="rect">
            <a:avLst/>
          </a:prstGeom>
          <a:noFill/>
        </p:spPr>
        <p:txBody>
          <a:bodyPr wrap="square" rtlCol="0">
            <a:spAutoFit/>
          </a:bodyPr>
          <a:lstStyle/>
          <a:p>
            <a:pPr algn="ctr"/>
            <a:r>
              <a:rPr lang="es-ES" b="1" dirty="0" smtClean="0">
                <a:solidFill>
                  <a:schemeClr val="bg1"/>
                </a:solidFill>
                <a:latin typeface="+mj-lt"/>
                <a:ea typeface="Tahoma" panose="020B0604030504040204" pitchFamily="34" charset="0"/>
                <a:cs typeface="Tahoma" panose="020B0604030504040204" pitchFamily="34" charset="0"/>
              </a:rPr>
              <a:t>JORNADAS DE OBSERVACIÓN GUIADA</a:t>
            </a:r>
            <a:endParaRPr lang="en-US" b="1" dirty="0">
              <a:solidFill>
                <a:schemeClr val="bg1"/>
              </a:solidFill>
              <a:latin typeface="+mj-lt"/>
              <a:ea typeface="Tahoma" panose="020B0604030504040204" pitchFamily="34" charset="0"/>
              <a:cs typeface="Tahoma" panose="020B0604030504040204" pitchFamily="34" charset="0"/>
            </a:endParaRPr>
          </a:p>
        </p:txBody>
      </p:sp>
      <p:sp>
        <p:nvSpPr>
          <p:cNvPr id="13" name="12 CuadroTexto"/>
          <p:cNvSpPr txBox="1"/>
          <p:nvPr/>
        </p:nvSpPr>
        <p:spPr>
          <a:xfrm>
            <a:off x="611560" y="5752951"/>
            <a:ext cx="5616624" cy="523220"/>
          </a:xfrm>
          <a:prstGeom prst="rect">
            <a:avLst/>
          </a:prstGeom>
          <a:noFill/>
        </p:spPr>
        <p:txBody>
          <a:bodyPr wrap="square" rtlCol="0">
            <a:spAutoFit/>
          </a:bodyPr>
          <a:lstStyle/>
          <a:p>
            <a:pPr algn="ctr"/>
            <a:r>
              <a:rPr lang="es-ES" sz="2800" b="1" dirty="0" smtClean="0">
                <a:latin typeface="+mj-lt"/>
                <a:ea typeface="Tahoma" panose="020B0604030504040204" pitchFamily="34" charset="0"/>
                <a:cs typeface="Tahoma" panose="020B0604030504040204" pitchFamily="34" charset="0"/>
              </a:rPr>
              <a:t>Despliegue del Observatorio Móvil</a:t>
            </a:r>
          </a:p>
        </p:txBody>
      </p:sp>
      <p:sp>
        <p:nvSpPr>
          <p:cNvPr id="5" name="4 CuadroTexto"/>
          <p:cNvSpPr txBox="1"/>
          <p:nvPr/>
        </p:nvSpPr>
        <p:spPr>
          <a:xfrm>
            <a:off x="1547664" y="5827911"/>
            <a:ext cx="3888432" cy="769441"/>
          </a:xfrm>
          <a:prstGeom prst="rect">
            <a:avLst/>
          </a:prstGeom>
          <a:noFill/>
        </p:spPr>
        <p:txBody>
          <a:bodyPr wrap="square" rtlCol="0">
            <a:spAutoFit/>
          </a:bodyPr>
          <a:lstStyle/>
          <a:p>
            <a:pPr algn="ctr"/>
            <a:endParaRPr lang="es-ES" sz="2200" b="1" dirty="0" smtClean="0">
              <a:solidFill>
                <a:srgbClr val="C00000"/>
              </a:solidFill>
              <a:latin typeface="+mj-lt"/>
              <a:ea typeface="Tahoma" panose="020B0604030504040204" pitchFamily="34" charset="0"/>
              <a:cs typeface="Tahoma" panose="020B0604030504040204" pitchFamily="34" charset="0"/>
            </a:endParaRPr>
          </a:p>
          <a:p>
            <a:pPr algn="ctr"/>
            <a:r>
              <a:rPr lang="es-ES" sz="2200" b="1" dirty="0" smtClean="0">
                <a:solidFill>
                  <a:srgbClr val="C00000"/>
                </a:solidFill>
                <a:latin typeface="+mj-lt"/>
                <a:ea typeface="Tahoma" panose="020B0604030504040204" pitchFamily="34" charset="0"/>
                <a:cs typeface="Tahoma" panose="020B0604030504040204" pitchFamily="34" charset="0"/>
              </a:rPr>
              <a:t>“Padre Buenaventura Suárez”</a:t>
            </a:r>
          </a:p>
        </p:txBody>
      </p:sp>
    </p:spTree>
    <p:extLst>
      <p:ext uri="{BB962C8B-B14F-4D97-AF65-F5344CB8AC3E}">
        <p14:creationId xmlns:p14="http://schemas.microsoft.com/office/powerpoint/2010/main" val="4110726911"/>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Thermal</Template>
  <TotalTime>1491</TotalTime>
  <Words>1596</Words>
  <Application>Microsoft Office PowerPoint</Application>
  <PresentationFormat>Presentación en pantalla (4:3)</PresentationFormat>
  <Paragraphs>306</Paragraphs>
  <Slides>45</Slides>
  <Notes>9</Notes>
  <HiddenSlides>0</HiddenSlides>
  <MMClips>0</MMClips>
  <ScaleCrop>false</ScaleCrop>
  <HeadingPairs>
    <vt:vector size="6" baseType="variant">
      <vt:variant>
        <vt:lpstr>Fuentes usadas</vt:lpstr>
      </vt:variant>
      <vt:variant>
        <vt:i4>12</vt:i4>
      </vt:variant>
      <vt:variant>
        <vt:lpstr>Tema</vt:lpstr>
      </vt:variant>
      <vt:variant>
        <vt:i4>1</vt:i4>
      </vt:variant>
      <vt:variant>
        <vt:lpstr>Títulos de diapositiva</vt:lpstr>
      </vt:variant>
      <vt:variant>
        <vt:i4>45</vt:i4>
      </vt:variant>
    </vt:vector>
  </HeadingPairs>
  <TitlesOfParts>
    <vt:vector size="58" baseType="lpstr">
      <vt:lpstr>Adobe Arabic</vt:lpstr>
      <vt:lpstr>Adobe Gothic Std B</vt:lpstr>
      <vt:lpstr>Aharoni</vt:lpstr>
      <vt:lpstr>Algerian</vt:lpstr>
      <vt:lpstr>Arial</vt:lpstr>
      <vt:lpstr>Calibri</vt:lpstr>
      <vt:lpstr>Calibri (Títulos)</vt:lpstr>
      <vt:lpstr>Comic Sans MS</vt:lpstr>
      <vt:lpstr>Harlow Solid Italic</vt:lpstr>
      <vt:lpstr>Tahoma</vt:lpstr>
      <vt:lpstr>Tw Cen MT</vt:lpstr>
      <vt:lpstr>Wingdings</vt:lpstr>
      <vt:lpstr>Tema de Office</vt:lpstr>
      <vt:lpstr>PARAGUAY</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CREAMOS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PARAGUAY</dc:title>
  <dc:creator>Rafa</dc:creator>
  <cp:lastModifiedBy>Natalia Gonzalez</cp:lastModifiedBy>
  <cp:revision>140</cp:revision>
  <dcterms:created xsi:type="dcterms:W3CDTF">2015-12-01T19:37:32Z</dcterms:created>
  <dcterms:modified xsi:type="dcterms:W3CDTF">2015-12-03T18:54:37Z</dcterms:modified>
</cp:coreProperties>
</file>