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9" r:id="rId2"/>
    <p:sldId id="316" r:id="rId3"/>
    <p:sldId id="318" r:id="rId4"/>
    <p:sldId id="319" r:id="rId5"/>
    <p:sldId id="320" r:id="rId6"/>
    <p:sldId id="321" r:id="rId7"/>
    <p:sldId id="315" r:id="rId8"/>
    <p:sldId id="317" r:id="rId9"/>
    <p:sldId id="322" r:id="rId10"/>
    <p:sldId id="314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BC2D7C-ABD2-464F-AC99-3DBF2FDC8AB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4CCC44-3D62-453D-9736-14720427AC76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SOFTWARES QUE AJUDAM PESSOAS COM DEFICIÊNCIA A UTILIZAR TECNOLOGIAS COMO CELULAR E COMPUTADOR</a:t>
          </a:r>
          <a:endParaRPr lang="pt-BR" dirty="0"/>
        </a:p>
      </dgm:t>
    </dgm:pt>
    <dgm:pt modelId="{DE0303EB-8FAC-4C04-BFBC-DB472B997025}" type="parTrans" cxnId="{FBB095ED-9C3D-4C23-B938-5AAC012A4BEB}">
      <dgm:prSet/>
      <dgm:spPr/>
      <dgm:t>
        <a:bodyPr/>
        <a:lstStyle/>
        <a:p>
          <a:endParaRPr lang="pt-BR"/>
        </a:p>
      </dgm:t>
    </dgm:pt>
    <dgm:pt modelId="{E036D62E-E204-41F2-BC35-4DFBF19A21E5}" type="sibTrans" cxnId="{FBB095ED-9C3D-4C23-B938-5AAC012A4BEB}">
      <dgm:prSet/>
      <dgm:spPr/>
      <dgm:t>
        <a:bodyPr/>
        <a:lstStyle/>
        <a:p>
          <a:endParaRPr lang="pt-BR"/>
        </a:p>
      </dgm:t>
    </dgm:pt>
    <dgm:pt modelId="{4F43F23F-BEF5-4DE8-AADF-C1F6D46C7310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EQUIPAMENTOS QUE AJUDAM NA MOBILIDADE DA PESSOA COM DEFICIÊNCIA</a:t>
          </a:r>
          <a:endParaRPr lang="pt-BR" dirty="0"/>
        </a:p>
      </dgm:t>
    </dgm:pt>
    <dgm:pt modelId="{ECFF6095-98BB-4C31-9C12-8121D4CF1D75}" type="parTrans" cxnId="{A1B1179F-05C2-4F6E-9452-D1301BD4A2ED}">
      <dgm:prSet/>
      <dgm:spPr/>
      <dgm:t>
        <a:bodyPr/>
        <a:lstStyle/>
        <a:p>
          <a:endParaRPr lang="pt-BR"/>
        </a:p>
      </dgm:t>
    </dgm:pt>
    <dgm:pt modelId="{2813946A-BBB6-4B6F-BCF0-D35DE9F1D9A5}" type="sibTrans" cxnId="{A1B1179F-05C2-4F6E-9452-D1301BD4A2ED}">
      <dgm:prSet/>
      <dgm:spPr/>
      <dgm:t>
        <a:bodyPr/>
        <a:lstStyle/>
        <a:p>
          <a:endParaRPr lang="pt-BR"/>
        </a:p>
      </dgm:t>
    </dgm:pt>
    <dgm:pt modelId="{161AFAD4-8C59-4621-BFCC-7765BBB82434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PRÓTESES E ÓRTESES</a:t>
          </a:r>
          <a:endParaRPr lang="pt-BR" dirty="0"/>
        </a:p>
      </dgm:t>
    </dgm:pt>
    <dgm:pt modelId="{12DAADC6-4DA1-472E-AFF4-FE66407ADC5A}" type="parTrans" cxnId="{C53A3434-F98D-4740-8571-FCA0FC0D496A}">
      <dgm:prSet/>
      <dgm:spPr/>
      <dgm:t>
        <a:bodyPr/>
        <a:lstStyle/>
        <a:p>
          <a:endParaRPr lang="pt-BR"/>
        </a:p>
      </dgm:t>
    </dgm:pt>
    <dgm:pt modelId="{F2772C74-237E-4499-9FF9-330593FE7AE6}" type="sibTrans" cxnId="{C53A3434-F98D-4740-8571-FCA0FC0D496A}">
      <dgm:prSet/>
      <dgm:spPr/>
      <dgm:t>
        <a:bodyPr/>
        <a:lstStyle/>
        <a:p>
          <a:endParaRPr lang="pt-BR"/>
        </a:p>
      </dgm:t>
    </dgm:pt>
    <dgm:pt modelId="{D98BCE65-B077-422F-B593-684AC048ABC9}" type="pres">
      <dgm:prSet presAssocID="{C0BC2D7C-ABD2-464F-AC99-3DBF2FDC8A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A46AC4-33CC-4289-893A-D099B21D2DE5}" type="pres">
      <dgm:prSet presAssocID="{004CCC44-3D62-453D-9736-14720427AC76}" presName="composite" presStyleCnt="0"/>
      <dgm:spPr/>
    </dgm:pt>
    <dgm:pt modelId="{192AFBD1-E27D-4064-B4F2-D87AE2C1608F}" type="pres">
      <dgm:prSet presAssocID="{004CCC44-3D62-453D-9736-14720427AC76}" presName="rect1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t-BR"/>
        </a:p>
      </dgm:t>
    </dgm:pt>
    <dgm:pt modelId="{E45C142B-23F6-436B-B09C-C2592332849D}" type="pres">
      <dgm:prSet presAssocID="{004CCC44-3D62-453D-9736-14720427AC76}" presName="wedgeRectCallout1" presStyleLbl="node1" presStyleIdx="0" presStyleCnt="3" custScaleX="105991" custScaleY="176615" custLinFactNeighborY="788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1C21C-373F-49FF-B25E-4D3AC6885873}" type="pres">
      <dgm:prSet presAssocID="{E036D62E-E204-41F2-BC35-4DFBF19A21E5}" presName="sibTrans" presStyleCnt="0"/>
      <dgm:spPr/>
    </dgm:pt>
    <dgm:pt modelId="{925F11FF-7C8D-4483-B63D-EC9DCF3A3B14}" type="pres">
      <dgm:prSet presAssocID="{4F43F23F-BEF5-4DE8-AADF-C1F6D46C7310}" presName="composite" presStyleCnt="0"/>
      <dgm:spPr/>
    </dgm:pt>
    <dgm:pt modelId="{59A0E072-E9F1-4F5D-A32A-7809188BEC1C}" type="pres">
      <dgm:prSet presAssocID="{4F43F23F-BEF5-4DE8-AADF-C1F6D46C7310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C9C17157-05DE-4A2C-997B-022E06F75AC4}" type="pres">
      <dgm:prSet presAssocID="{4F43F23F-BEF5-4DE8-AADF-C1F6D46C7310}" presName="wedgeRectCallout1" presStyleLbl="node1" presStyleIdx="1" presStyleCnt="3" custScaleX="105991" custScaleY="176615" custLinFactNeighborY="788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F23648-875D-407C-A3C9-12105F28CCB9}" type="pres">
      <dgm:prSet presAssocID="{2813946A-BBB6-4B6F-BCF0-D35DE9F1D9A5}" presName="sibTrans" presStyleCnt="0"/>
      <dgm:spPr/>
    </dgm:pt>
    <dgm:pt modelId="{28858C5E-62A6-437F-B6E4-95E45A1F8F51}" type="pres">
      <dgm:prSet presAssocID="{161AFAD4-8C59-4621-BFCC-7765BBB82434}" presName="composite" presStyleCnt="0"/>
      <dgm:spPr/>
    </dgm:pt>
    <dgm:pt modelId="{465F02EC-C7BD-4B1D-9458-B642D745337C}" type="pres">
      <dgm:prSet presAssocID="{161AFAD4-8C59-4621-BFCC-7765BBB82434}" presName="rect1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pt-BR"/>
        </a:p>
      </dgm:t>
    </dgm:pt>
    <dgm:pt modelId="{615ADBCC-4BC5-4380-A055-66AA1253BEC6}" type="pres">
      <dgm:prSet presAssocID="{161AFAD4-8C59-4621-BFCC-7765BBB82434}" presName="wedgeRectCallout1" presStyleLbl="node1" presStyleIdx="2" presStyleCnt="3" custScaleX="105991" custScaleY="176615" custLinFactNeighborY="788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F0D796-5006-45B5-BD5E-EC9A56C0D858}" type="presOf" srcId="{C0BC2D7C-ABD2-464F-AC99-3DBF2FDC8AB1}" destId="{D98BCE65-B077-422F-B593-684AC048ABC9}" srcOrd="0" destOrd="0" presId="urn:microsoft.com/office/officeart/2008/layout/BendingPictureCaptionList"/>
    <dgm:cxn modelId="{A1B1179F-05C2-4F6E-9452-D1301BD4A2ED}" srcId="{C0BC2D7C-ABD2-464F-AC99-3DBF2FDC8AB1}" destId="{4F43F23F-BEF5-4DE8-AADF-C1F6D46C7310}" srcOrd="1" destOrd="0" parTransId="{ECFF6095-98BB-4C31-9C12-8121D4CF1D75}" sibTransId="{2813946A-BBB6-4B6F-BCF0-D35DE9F1D9A5}"/>
    <dgm:cxn modelId="{F01EA4CB-F112-4772-AB39-4E3A12F15458}" type="presOf" srcId="{161AFAD4-8C59-4621-BFCC-7765BBB82434}" destId="{615ADBCC-4BC5-4380-A055-66AA1253BEC6}" srcOrd="0" destOrd="0" presId="urn:microsoft.com/office/officeart/2008/layout/BendingPictureCaptionList"/>
    <dgm:cxn modelId="{FBB095ED-9C3D-4C23-B938-5AAC012A4BEB}" srcId="{C0BC2D7C-ABD2-464F-AC99-3DBF2FDC8AB1}" destId="{004CCC44-3D62-453D-9736-14720427AC76}" srcOrd="0" destOrd="0" parTransId="{DE0303EB-8FAC-4C04-BFBC-DB472B997025}" sibTransId="{E036D62E-E204-41F2-BC35-4DFBF19A21E5}"/>
    <dgm:cxn modelId="{C53A3434-F98D-4740-8571-FCA0FC0D496A}" srcId="{C0BC2D7C-ABD2-464F-AC99-3DBF2FDC8AB1}" destId="{161AFAD4-8C59-4621-BFCC-7765BBB82434}" srcOrd="2" destOrd="0" parTransId="{12DAADC6-4DA1-472E-AFF4-FE66407ADC5A}" sibTransId="{F2772C74-237E-4499-9FF9-330593FE7AE6}"/>
    <dgm:cxn modelId="{408993EF-AB8A-4220-887E-3F84D91173A7}" type="presOf" srcId="{004CCC44-3D62-453D-9736-14720427AC76}" destId="{E45C142B-23F6-436B-B09C-C2592332849D}" srcOrd="0" destOrd="0" presId="urn:microsoft.com/office/officeart/2008/layout/BendingPictureCaptionList"/>
    <dgm:cxn modelId="{D9C9930A-1ABF-47A4-BDF7-48A69FEBC9D0}" type="presOf" srcId="{4F43F23F-BEF5-4DE8-AADF-C1F6D46C7310}" destId="{C9C17157-05DE-4A2C-997B-022E06F75AC4}" srcOrd="0" destOrd="0" presId="urn:microsoft.com/office/officeart/2008/layout/BendingPictureCaptionList"/>
    <dgm:cxn modelId="{CE2FAFC2-49D8-4CC0-A66A-B01D88D6AFF2}" type="presParOf" srcId="{D98BCE65-B077-422F-B593-684AC048ABC9}" destId="{26A46AC4-33CC-4289-893A-D099B21D2DE5}" srcOrd="0" destOrd="0" presId="urn:microsoft.com/office/officeart/2008/layout/BendingPictureCaptionList"/>
    <dgm:cxn modelId="{D736643F-0330-45AA-B73F-AF41EEC08286}" type="presParOf" srcId="{26A46AC4-33CC-4289-893A-D099B21D2DE5}" destId="{192AFBD1-E27D-4064-B4F2-D87AE2C1608F}" srcOrd="0" destOrd="0" presId="urn:microsoft.com/office/officeart/2008/layout/BendingPictureCaptionList"/>
    <dgm:cxn modelId="{5A3DA19B-61B5-4394-9DAD-6D8D1C3A00DE}" type="presParOf" srcId="{26A46AC4-33CC-4289-893A-D099B21D2DE5}" destId="{E45C142B-23F6-436B-B09C-C2592332849D}" srcOrd="1" destOrd="0" presId="urn:microsoft.com/office/officeart/2008/layout/BendingPictureCaptionList"/>
    <dgm:cxn modelId="{07798ABC-255C-4024-80C8-674AE112F073}" type="presParOf" srcId="{D98BCE65-B077-422F-B593-684AC048ABC9}" destId="{8FA1C21C-373F-49FF-B25E-4D3AC6885873}" srcOrd="1" destOrd="0" presId="urn:microsoft.com/office/officeart/2008/layout/BendingPictureCaptionList"/>
    <dgm:cxn modelId="{A697FDC5-07CD-491A-8C9B-B0ED3A7D267D}" type="presParOf" srcId="{D98BCE65-B077-422F-B593-684AC048ABC9}" destId="{925F11FF-7C8D-4483-B63D-EC9DCF3A3B14}" srcOrd="2" destOrd="0" presId="urn:microsoft.com/office/officeart/2008/layout/BendingPictureCaptionList"/>
    <dgm:cxn modelId="{E0E577F0-2891-4E49-8B05-B0AEA822A85D}" type="presParOf" srcId="{925F11FF-7C8D-4483-B63D-EC9DCF3A3B14}" destId="{59A0E072-E9F1-4F5D-A32A-7809188BEC1C}" srcOrd="0" destOrd="0" presId="urn:microsoft.com/office/officeart/2008/layout/BendingPictureCaptionList"/>
    <dgm:cxn modelId="{CA3E99CB-B6CC-451C-A8EA-7E81454C23D2}" type="presParOf" srcId="{925F11FF-7C8D-4483-B63D-EC9DCF3A3B14}" destId="{C9C17157-05DE-4A2C-997B-022E06F75AC4}" srcOrd="1" destOrd="0" presId="urn:microsoft.com/office/officeart/2008/layout/BendingPictureCaptionList"/>
    <dgm:cxn modelId="{8C32D657-1C70-4D07-84FB-FADCAC918099}" type="presParOf" srcId="{D98BCE65-B077-422F-B593-684AC048ABC9}" destId="{D3F23648-875D-407C-A3C9-12105F28CCB9}" srcOrd="3" destOrd="0" presId="urn:microsoft.com/office/officeart/2008/layout/BendingPictureCaptionList"/>
    <dgm:cxn modelId="{73E1D660-2FE7-43FD-AD74-7A5154D93672}" type="presParOf" srcId="{D98BCE65-B077-422F-B593-684AC048ABC9}" destId="{28858C5E-62A6-437F-B6E4-95E45A1F8F51}" srcOrd="4" destOrd="0" presId="urn:microsoft.com/office/officeart/2008/layout/BendingPictureCaptionList"/>
    <dgm:cxn modelId="{E9E135E1-1A6B-4014-98C5-FE4CA739F381}" type="presParOf" srcId="{28858C5E-62A6-437F-B6E4-95E45A1F8F51}" destId="{465F02EC-C7BD-4B1D-9458-B642D745337C}" srcOrd="0" destOrd="0" presId="urn:microsoft.com/office/officeart/2008/layout/BendingPictureCaptionList"/>
    <dgm:cxn modelId="{6CED1357-D1D6-4A66-A812-B5D2BF7A9EA5}" type="presParOf" srcId="{28858C5E-62A6-437F-B6E4-95E45A1F8F51}" destId="{615ADBCC-4BC5-4380-A055-66AA1253BEC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BC2D7C-ABD2-464F-AC99-3DBF2FDC8AB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04CCC44-3D62-453D-9736-14720427AC76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PROJETOS ARQUITETÔNICOS QUE TORNAM OS AMBIENTES ACESSÍVEIS A PESSOAS COM DEFICIÊNCIA</a:t>
          </a:r>
          <a:endParaRPr lang="pt-BR" dirty="0"/>
        </a:p>
      </dgm:t>
    </dgm:pt>
    <dgm:pt modelId="{DE0303EB-8FAC-4C04-BFBC-DB472B997025}" type="parTrans" cxnId="{FBB095ED-9C3D-4C23-B938-5AAC012A4BEB}">
      <dgm:prSet/>
      <dgm:spPr/>
      <dgm:t>
        <a:bodyPr/>
        <a:lstStyle/>
        <a:p>
          <a:endParaRPr lang="pt-BR"/>
        </a:p>
      </dgm:t>
    </dgm:pt>
    <dgm:pt modelId="{E036D62E-E204-41F2-BC35-4DFBF19A21E5}" type="sibTrans" cxnId="{FBB095ED-9C3D-4C23-B938-5AAC012A4BEB}">
      <dgm:prSet/>
      <dgm:spPr/>
      <dgm:t>
        <a:bodyPr/>
        <a:lstStyle/>
        <a:p>
          <a:endParaRPr lang="pt-BR"/>
        </a:p>
      </dgm:t>
    </dgm:pt>
    <dgm:pt modelId="{161AFAD4-8C59-4621-BFCC-7765BBB82434}">
      <dgm:prSet phldrT="[Texto]"/>
      <dgm:spPr>
        <a:solidFill>
          <a:srgbClr val="00B050"/>
        </a:solidFill>
      </dgm:spPr>
      <dgm:t>
        <a:bodyPr/>
        <a:lstStyle/>
        <a:p>
          <a:r>
            <a:rPr lang="pt-BR" dirty="0" smtClean="0"/>
            <a:t>OBJETOS QUE FACILITAM OU TORNAM POSSÍVEL QUE PESSOAS COM DEFICIÊNCIA REALIZEM AS ATIVIDADES DA VIDA DIÁRIA</a:t>
          </a:r>
          <a:endParaRPr lang="pt-BR" dirty="0"/>
        </a:p>
      </dgm:t>
    </dgm:pt>
    <dgm:pt modelId="{12DAADC6-4DA1-472E-AFF4-FE66407ADC5A}" type="parTrans" cxnId="{C53A3434-F98D-4740-8571-FCA0FC0D496A}">
      <dgm:prSet/>
      <dgm:spPr/>
      <dgm:t>
        <a:bodyPr/>
        <a:lstStyle/>
        <a:p>
          <a:endParaRPr lang="pt-BR"/>
        </a:p>
      </dgm:t>
    </dgm:pt>
    <dgm:pt modelId="{F2772C74-237E-4499-9FF9-330593FE7AE6}" type="sibTrans" cxnId="{C53A3434-F98D-4740-8571-FCA0FC0D496A}">
      <dgm:prSet/>
      <dgm:spPr/>
      <dgm:t>
        <a:bodyPr/>
        <a:lstStyle/>
        <a:p>
          <a:endParaRPr lang="pt-BR"/>
        </a:p>
      </dgm:t>
    </dgm:pt>
    <dgm:pt modelId="{D98BCE65-B077-422F-B593-684AC048ABC9}" type="pres">
      <dgm:prSet presAssocID="{C0BC2D7C-ABD2-464F-AC99-3DBF2FDC8A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6A46AC4-33CC-4289-893A-D099B21D2DE5}" type="pres">
      <dgm:prSet presAssocID="{004CCC44-3D62-453D-9736-14720427AC76}" presName="composite" presStyleCnt="0"/>
      <dgm:spPr/>
    </dgm:pt>
    <dgm:pt modelId="{192AFBD1-E27D-4064-B4F2-D87AE2C1608F}" type="pres">
      <dgm:prSet presAssocID="{004CCC44-3D62-453D-9736-14720427AC76}" presName="rect1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t-BR"/>
        </a:p>
      </dgm:t>
    </dgm:pt>
    <dgm:pt modelId="{E45C142B-23F6-436B-B09C-C2592332849D}" type="pres">
      <dgm:prSet presAssocID="{004CCC44-3D62-453D-9736-14720427AC76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1C21C-373F-49FF-B25E-4D3AC6885873}" type="pres">
      <dgm:prSet presAssocID="{E036D62E-E204-41F2-BC35-4DFBF19A21E5}" presName="sibTrans" presStyleCnt="0"/>
      <dgm:spPr/>
    </dgm:pt>
    <dgm:pt modelId="{28858C5E-62A6-437F-B6E4-95E45A1F8F51}" type="pres">
      <dgm:prSet presAssocID="{161AFAD4-8C59-4621-BFCC-7765BBB82434}" presName="composite" presStyleCnt="0"/>
      <dgm:spPr/>
    </dgm:pt>
    <dgm:pt modelId="{465F02EC-C7BD-4B1D-9458-B642D745337C}" type="pres">
      <dgm:prSet presAssocID="{161AFAD4-8C59-4621-BFCC-7765BBB82434}" presName="rect1" presStyleLbl="bgImgPlace1" presStyleIdx="1" presStyleCnt="2"/>
      <dgm:spPr/>
    </dgm:pt>
    <dgm:pt modelId="{615ADBCC-4BC5-4380-A055-66AA1253BEC6}" type="pres">
      <dgm:prSet presAssocID="{161AFAD4-8C59-4621-BFCC-7765BBB82434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83C80A7-E80D-47CC-A9A9-DB662FEA4F64}" type="presOf" srcId="{C0BC2D7C-ABD2-464F-AC99-3DBF2FDC8AB1}" destId="{D98BCE65-B077-422F-B593-684AC048ABC9}" srcOrd="0" destOrd="0" presId="urn:microsoft.com/office/officeart/2008/layout/BendingPictureCaptionList"/>
    <dgm:cxn modelId="{FBB095ED-9C3D-4C23-B938-5AAC012A4BEB}" srcId="{C0BC2D7C-ABD2-464F-AC99-3DBF2FDC8AB1}" destId="{004CCC44-3D62-453D-9736-14720427AC76}" srcOrd="0" destOrd="0" parTransId="{DE0303EB-8FAC-4C04-BFBC-DB472B997025}" sibTransId="{E036D62E-E204-41F2-BC35-4DFBF19A21E5}"/>
    <dgm:cxn modelId="{535D2A97-0E0E-4A14-BE97-23070667ED70}" type="presOf" srcId="{004CCC44-3D62-453D-9736-14720427AC76}" destId="{E45C142B-23F6-436B-B09C-C2592332849D}" srcOrd="0" destOrd="0" presId="urn:microsoft.com/office/officeart/2008/layout/BendingPictureCaptionList"/>
    <dgm:cxn modelId="{8E477B13-DE8B-4669-833A-C7BD413DBEF6}" type="presOf" srcId="{161AFAD4-8C59-4621-BFCC-7765BBB82434}" destId="{615ADBCC-4BC5-4380-A055-66AA1253BEC6}" srcOrd="0" destOrd="0" presId="urn:microsoft.com/office/officeart/2008/layout/BendingPictureCaptionList"/>
    <dgm:cxn modelId="{C53A3434-F98D-4740-8571-FCA0FC0D496A}" srcId="{C0BC2D7C-ABD2-464F-AC99-3DBF2FDC8AB1}" destId="{161AFAD4-8C59-4621-BFCC-7765BBB82434}" srcOrd="1" destOrd="0" parTransId="{12DAADC6-4DA1-472E-AFF4-FE66407ADC5A}" sibTransId="{F2772C74-237E-4499-9FF9-330593FE7AE6}"/>
    <dgm:cxn modelId="{A570B6D2-E66C-48D3-BA95-92F16FABAB24}" type="presParOf" srcId="{D98BCE65-B077-422F-B593-684AC048ABC9}" destId="{26A46AC4-33CC-4289-893A-D099B21D2DE5}" srcOrd="0" destOrd="0" presId="urn:microsoft.com/office/officeart/2008/layout/BendingPictureCaptionList"/>
    <dgm:cxn modelId="{DEEBD3CC-16E3-45BC-A111-D648F1B3E706}" type="presParOf" srcId="{26A46AC4-33CC-4289-893A-D099B21D2DE5}" destId="{192AFBD1-E27D-4064-B4F2-D87AE2C1608F}" srcOrd="0" destOrd="0" presId="urn:microsoft.com/office/officeart/2008/layout/BendingPictureCaptionList"/>
    <dgm:cxn modelId="{66085424-9689-4A0B-9C40-184C2EB93E91}" type="presParOf" srcId="{26A46AC4-33CC-4289-893A-D099B21D2DE5}" destId="{E45C142B-23F6-436B-B09C-C2592332849D}" srcOrd="1" destOrd="0" presId="urn:microsoft.com/office/officeart/2008/layout/BendingPictureCaptionList"/>
    <dgm:cxn modelId="{B5E1FCEF-6807-4508-BC01-2790806ADF35}" type="presParOf" srcId="{D98BCE65-B077-422F-B593-684AC048ABC9}" destId="{8FA1C21C-373F-49FF-B25E-4D3AC6885873}" srcOrd="1" destOrd="0" presId="urn:microsoft.com/office/officeart/2008/layout/BendingPictureCaptionList"/>
    <dgm:cxn modelId="{5A2D2AF4-0CAD-4A83-9CEA-06FDD2F9D450}" type="presParOf" srcId="{D98BCE65-B077-422F-B593-684AC048ABC9}" destId="{28858C5E-62A6-437F-B6E4-95E45A1F8F51}" srcOrd="2" destOrd="0" presId="urn:microsoft.com/office/officeart/2008/layout/BendingPictureCaptionList"/>
    <dgm:cxn modelId="{894EB911-9A46-4955-8228-76C6D8C819DA}" type="presParOf" srcId="{28858C5E-62A6-437F-B6E4-95E45A1F8F51}" destId="{465F02EC-C7BD-4B1D-9458-B642D745337C}" srcOrd="0" destOrd="0" presId="urn:microsoft.com/office/officeart/2008/layout/BendingPictureCaptionList"/>
    <dgm:cxn modelId="{66126C6A-FD25-4557-9EE6-A0DEA1C2A1E8}" type="presParOf" srcId="{28858C5E-62A6-437F-B6E4-95E45A1F8F51}" destId="{615ADBCC-4BC5-4380-A055-66AA1253BEC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BC2D7C-ABD2-464F-AC99-3DBF2FDC8AB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1AFAD4-8C59-4621-BFCC-7765BBB82434}">
      <dgm:prSet phldrT="[Texto]"/>
      <dgm:spPr>
        <a:solidFill>
          <a:srgbClr val="00B0F0"/>
        </a:solidFill>
      </dgm:spPr>
      <dgm:t>
        <a:bodyPr/>
        <a:lstStyle/>
        <a:p>
          <a:r>
            <a:rPr lang="pt-BR" dirty="0" smtClean="0"/>
            <a:t>OS ÓCULOS TALVEZ SEJAM A TECNOLOGIA ASSISTIVA MAIS UTILIZADA NO MUNDO</a:t>
          </a:r>
          <a:endParaRPr lang="pt-BR" dirty="0"/>
        </a:p>
      </dgm:t>
    </dgm:pt>
    <dgm:pt modelId="{12DAADC6-4DA1-472E-AFF4-FE66407ADC5A}" type="parTrans" cxnId="{C53A3434-F98D-4740-8571-FCA0FC0D496A}">
      <dgm:prSet/>
      <dgm:spPr/>
      <dgm:t>
        <a:bodyPr/>
        <a:lstStyle/>
        <a:p>
          <a:endParaRPr lang="pt-BR"/>
        </a:p>
      </dgm:t>
    </dgm:pt>
    <dgm:pt modelId="{F2772C74-237E-4499-9FF9-330593FE7AE6}" type="sibTrans" cxnId="{C53A3434-F98D-4740-8571-FCA0FC0D496A}">
      <dgm:prSet/>
      <dgm:spPr/>
      <dgm:t>
        <a:bodyPr/>
        <a:lstStyle/>
        <a:p>
          <a:endParaRPr lang="pt-BR"/>
        </a:p>
      </dgm:t>
    </dgm:pt>
    <dgm:pt modelId="{D98BCE65-B077-422F-B593-684AC048ABC9}" type="pres">
      <dgm:prSet presAssocID="{C0BC2D7C-ABD2-464F-AC99-3DBF2FDC8A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858C5E-62A6-437F-B6E4-95E45A1F8F51}" type="pres">
      <dgm:prSet presAssocID="{161AFAD4-8C59-4621-BFCC-7765BBB82434}" presName="composite" presStyleCnt="0"/>
      <dgm:spPr/>
    </dgm:pt>
    <dgm:pt modelId="{465F02EC-C7BD-4B1D-9458-B642D745337C}" type="pres">
      <dgm:prSet presAssocID="{161AFAD4-8C59-4621-BFCC-7765BBB82434}" presName="rect1" presStyleLbl="b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15ADBCC-4BC5-4380-A055-66AA1253BEC6}" type="pres">
      <dgm:prSet presAssocID="{161AFAD4-8C59-4621-BFCC-7765BBB82434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6C2830-6F4D-4B49-9863-67A94C2EFEF1}" type="presOf" srcId="{C0BC2D7C-ABD2-464F-AC99-3DBF2FDC8AB1}" destId="{D98BCE65-B077-422F-B593-684AC048ABC9}" srcOrd="0" destOrd="0" presId="urn:microsoft.com/office/officeart/2008/layout/BendingPictureCaptionList"/>
    <dgm:cxn modelId="{A4034A95-E6F7-41EE-9815-76D16D658291}" type="presOf" srcId="{161AFAD4-8C59-4621-BFCC-7765BBB82434}" destId="{615ADBCC-4BC5-4380-A055-66AA1253BEC6}" srcOrd="0" destOrd="0" presId="urn:microsoft.com/office/officeart/2008/layout/BendingPictureCaptionList"/>
    <dgm:cxn modelId="{C53A3434-F98D-4740-8571-FCA0FC0D496A}" srcId="{C0BC2D7C-ABD2-464F-AC99-3DBF2FDC8AB1}" destId="{161AFAD4-8C59-4621-BFCC-7765BBB82434}" srcOrd="0" destOrd="0" parTransId="{12DAADC6-4DA1-472E-AFF4-FE66407ADC5A}" sibTransId="{F2772C74-237E-4499-9FF9-330593FE7AE6}"/>
    <dgm:cxn modelId="{16B5C80E-D073-4B66-B181-00BB0BAC1EAD}" type="presParOf" srcId="{D98BCE65-B077-422F-B593-684AC048ABC9}" destId="{28858C5E-62A6-437F-B6E4-95E45A1F8F51}" srcOrd="0" destOrd="0" presId="urn:microsoft.com/office/officeart/2008/layout/BendingPictureCaptionList"/>
    <dgm:cxn modelId="{E50A7C34-E4CD-4ACB-BB24-2C16F06D3D07}" type="presParOf" srcId="{28858C5E-62A6-437F-B6E4-95E45A1F8F51}" destId="{465F02EC-C7BD-4B1D-9458-B642D745337C}" srcOrd="0" destOrd="0" presId="urn:microsoft.com/office/officeart/2008/layout/BendingPictureCaptionList"/>
    <dgm:cxn modelId="{0E8860C7-B9B9-49CF-BA59-AA0E88E720B7}" type="presParOf" srcId="{28858C5E-62A6-437F-B6E4-95E45A1F8F51}" destId="{615ADBCC-4BC5-4380-A055-66AA1253BEC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BC2D7C-ABD2-464F-AC99-3DBF2FDC8AB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61AFAD4-8C59-4621-BFCC-7765BBB82434}">
      <dgm:prSet phldrT="[Texto]"/>
      <dgm:spPr>
        <a:solidFill>
          <a:srgbClr val="00B050"/>
        </a:solidFill>
      </dgm:spPr>
      <dgm:t>
        <a:bodyPr/>
        <a:lstStyle/>
        <a:p>
          <a:r>
            <a:rPr lang="pt-BR" b="1" i="0" dirty="0" smtClean="0"/>
            <a:t>TÊNIS QUE “CALÇA SOZINHO” É O LANÇAMENTO DA NIKE INSPIRADO POR MENINO COM PARALISIA CEREBRAL (NOTÍCIA DIVULGADA EM FEVEREIRO DE 2021)</a:t>
          </a:r>
          <a:endParaRPr lang="pt-BR" dirty="0"/>
        </a:p>
      </dgm:t>
    </dgm:pt>
    <dgm:pt modelId="{12DAADC6-4DA1-472E-AFF4-FE66407ADC5A}" type="parTrans" cxnId="{C53A3434-F98D-4740-8571-FCA0FC0D496A}">
      <dgm:prSet/>
      <dgm:spPr/>
      <dgm:t>
        <a:bodyPr/>
        <a:lstStyle/>
        <a:p>
          <a:endParaRPr lang="pt-BR"/>
        </a:p>
      </dgm:t>
    </dgm:pt>
    <dgm:pt modelId="{F2772C74-237E-4499-9FF9-330593FE7AE6}" type="sibTrans" cxnId="{C53A3434-F98D-4740-8571-FCA0FC0D496A}">
      <dgm:prSet/>
      <dgm:spPr/>
      <dgm:t>
        <a:bodyPr/>
        <a:lstStyle/>
        <a:p>
          <a:endParaRPr lang="pt-BR"/>
        </a:p>
      </dgm:t>
    </dgm:pt>
    <dgm:pt modelId="{D98BCE65-B077-422F-B593-684AC048ABC9}" type="pres">
      <dgm:prSet presAssocID="{C0BC2D7C-ABD2-464F-AC99-3DBF2FDC8A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8858C5E-62A6-437F-B6E4-95E45A1F8F51}" type="pres">
      <dgm:prSet presAssocID="{161AFAD4-8C59-4621-BFCC-7765BBB82434}" presName="composite" presStyleCnt="0"/>
      <dgm:spPr/>
    </dgm:pt>
    <dgm:pt modelId="{465F02EC-C7BD-4B1D-9458-B642D745337C}" type="pres">
      <dgm:prSet presAssocID="{161AFAD4-8C59-4621-BFCC-7765BBB82434}" presName="rect1" presStyleLbl="bgImgPlace1" presStyleIdx="0" presStyleCnt="1"/>
      <dgm:spPr/>
    </dgm:pt>
    <dgm:pt modelId="{615ADBCC-4BC5-4380-A055-66AA1253BEC6}" type="pres">
      <dgm:prSet presAssocID="{161AFAD4-8C59-4621-BFCC-7765BBB82434}" presName="wedgeRectCallout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30B8689-1C00-4F7E-A7E4-2E0405112980}" type="presOf" srcId="{161AFAD4-8C59-4621-BFCC-7765BBB82434}" destId="{615ADBCC-4BC5-4380-A055-66AA1253BEC6}" srcOrd="0" destOrd="0" presId="urn:microsoft.com/office/officeart/2008/layout/BendingPictureCaptionList"/>
    <dgm:cxn modelId="{1D3873FA-3F62-4E02-B84F-824F28332FA7}" type="presOf" srcId="{C0BC2D7C-ABD2-464F-AC99-3DBF2FDC8AB1}" destId="{D98BCE65-B077-422F-B593-684AC048ABC9}" srcOrd="0" destOrd="0" presId="urn:microsoft.com/office/officeart/2008/layout/BendingPictureCaptionList"/>
    <dgm:cxn modelId="{C53A3434-F98D-4740-8571-FCA0FC0D496A}" srcId="{C0BC2D7C-ABD2-464F-AC99-3DBF2FDC8AB1}" destId="{161AFAD4-8C59-4621-BFCC-7765BBB82434}" srcOrd="0" destOrd="0" parTransId="{12DAADC6-4DA1-472E-AFF4-FE66407ADC5A}" sibTransId="{F2772C74-237E-4499-9FF9-330593FE7AE6}"/>
    <dgm:cxn modelId="{8D3C98A3-D5CD-4BE9-9BA7-707E4B18CB91}" type="presParOf" srcId="{D98BCE65-B077-422F-B593-684AC048ABC9}" destId="{28858C5E-62A6-437F-B6E4-95E45A1F8F51}" srcOrd="0" destOrd="0" presId="urn:microsoft.com/office/officeart/2008/layout/BendingPictureCaptionList"/>
    <dgm:cxn modelId="{D84B1CCB-9ECE-4B42-9604-D543453CEBE5}" type="presParOf" srcId="{28858C5E-62A6-437F-B6E4-95E45A1F8F51}" destId="{465F02EC-C7BD-4B1D-9458-B642D745337C}" srcOrd="0" destOrd="0" presId="urn:microsoft.com/office/officeart/2008/layout/BendingPictureCaptionList"/>
    <dgm:cxn modelId="{5634CCF8-9CE5-452C-B709-A9216266627F}" type="presParOf" srcId="{28858C5E-62A6-437F-B6E4-95E45A1F8F51}" destId="{615ADBCC-4BC5-4380-A055-66AA1253BEC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AFBD1-E27D-4064-B4F2-D87AE2C1608F}">
      <dsp:nvSpPr>
        <dsp:cNvPr id="0" name=""/>
        <dsp:cNvSpPr/>
      </dsp:nvSpPr>
      <dsp:spPr>
        <a:xfrm>
          <a:off x="199" y="1280992"/>
          <a:ext cx="2740253" cy="21922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C142B-23F6-436B-B09C-C2592332849D}">
      <dsp:nvSpPr>
        <dsp:cNvPr id="0" name=""/>
        <dsp:cNvSpPr/>
      </dsp:nvSpPr>
      <dsp:spPr>
        <a:xfrm>
          <a:off x="173767" y="3565344"/>
          <a:ext cx="2584935" cy="1355115"/>
        </a:xfrm>
        <a:prstGeom prst="wedgeRectCallout">
          <a:avLst>
            <a:gd name="adj1" fmla="val 20250"/>
            <a:gd name="adj2" fmla="val -607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SOFTWARES QUE AJUDAM PESSOAS COM DEFICIÊNCIA A UTILIZAR TECNOLOGIAS COMO CELULAR E COMPUTADOR</a:t>
          </a:r>
          <a:endParaRPr lang="pt-BR" sz="1700" kern="1200" dirty="0"/>
        </a:p>
      </dsp:txBody>
      <dsp:txXfrm>
        <a:off x="173767" y="3565344"/>
        <a:ext cx="2584935" cy="1355115"/>
      </dsp:txXfrm>
    </dsp:sp>
    <dsp:sp modelId="{59A0E072-E9F1-4F5D-A32A-7809188BEC1C}">
      <dsp:nvSpPr>
        <dsp:cNvPr id="0" name=""/>
        <dsp:cNvSpPr/>
      </dsp:nvSpPr>
      <dsp:spPr>
        <a:xfrm>
          <a:off x="3032728" y="1280992"/>
          <a:ext cx="2740253" cy="219220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17157-05DE-4A2C-997B-022E06F75AC4}">
      <dsp:nvSpPr>
        <dsp:cNvPr id="0" name=""/>
        <dsp:cNvSpPr/>
      </dsp:nvSpPr>
      <dsp:spPr>
        <a:xfrm>
          <a:off x="3206296" y="3565344"/>
          <a:ext cx="2584935" cy="1355115"/>
        </a:xfrm>
        <a:prstGeom prst="wedgeRectCallout">
          <a:avLst>
            <a:gd name="adj1" fmla="val 20250"/>
            <a:gd name="adj2" fmla="val -607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EQUIPAMENTOS QUE AJUDAM NA MOBILIDADE DA PESSOA COM DEFICIÊNCIA</a:t>
          </a:r>
          <a:endParaRPr lang="pt-BR" sz="1700" kern="1200" dirty="0"/>
        </a:p>
      </dsp:txBody>
      <dsp:txXfrm>
        <a:off x="3206296" y="3565344"/>
        <a:ext cx="2584935" cy="1355115"/>
      </dsp:txXfrm>
    </dsp:sp>
    <dsp:sp modelId="{465F02EC-C7BD-4B1D-9458-B642D745337C}">
      <dsp:nvSpPr>
        <dsp:cNvPr id="0" name=""/>
        <dsp:cNvSpPr/>
      </dsp:nvSpPr>
      <dsp:spPr>
        <a:xfrm>
          <a:off x="6065256" y="1280992"/>
          <a:ext cx="2740253" cy="21922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ADBCC-4BC5-4380-A055-66AA1253BEC6}">
      <dsp:nvSpPr>
        <dsp:cNvPr id="0" name=""/>
        <dsp:cNvSpPr/>
      </dsp:nvSpPr>
      <dsp:spPr>
        <a:xfrm>
          <a:off x="6238824" y="3565344"/>
          <a:ext cx="2584935" cy="1355115"/>
        </a:xfrm>
        <a:prstGeom prst="wedgeRectCallout">
          <a:avLst>
            <a:gd name="adj1" fmla="val 20250"/>
            <a:gd name="adj2" fmla="val -607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PRÓTESES E ÓRTESES</a:t>
          </a:r>
          <a:endParaRPr lang="pt-BR" sz="1700" kern="1200" dirty="0"/>
        </a:p>
      </dsp:txBody>
      <dsp:txXfrm>
        <a:off x="6238824" y="3565344"/>
        <a:ext cx="2584935" cy="135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AFBD1-E27D-4064-B4F2-D87AE2C1608F}">
      <dsp:nvSpPr>
        <dsp:cNvPr id="0" name=""/>
        <dsp:cNvSpPr/>
      </dsp:nvSpPr>
      <dsp:spPr>
        <a:xfrm>
          <a:off x="1077" y="697650"/>
          <a:ext cx="4200859" cy="33606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C142B-23F6-436B-B09C-C2592332849D}">
      <dsp:nvSpPr>
        <dsp:cNvPr id="0" name=""/>
        <dsp:cNvSpPr/>
      </dsp:nvSpPr>
      <dsp:spPr>
        <a:xfrm>
          <a:off x="379154" y="3722269"/>
          <a:ext cx="3738765" cy="117624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PROJETOS ARQUITETÔNICOS QUE TORNAM OS AMBIENTES ACESSÍVEIS A PESSOAS COM DEFICIÊNCIA</a:t>
          </a:r>
          <a:endParaRPr lang="pt-BR" sz="1800" kern="1200" dirty="0"/>
        </a:p>
      </dsp:txBody>
      <dsp:txXfrm>
        <a:off x="379154" y="3722269"/>
        <a:ext cx="3738765" cy="1176240"/>
      </dsp:txXfrm>
    </dsp:sp>
    <dsp:sp modelId="{465F02EC-C7BD-4B1D-9458-B642D745337C}">
      <dsp:nvSpPr>
        <dsp:cNvPr id="0" name=""/>
        <dsp:cNvSpPr/>
      </dsp:nvSpPr>
      <dsp:spPr>
        <a:xfrm>
          <a:off x="4622022" y="697650"/>
          <a:ext cx="4200859" cy="336068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ADBCC-4BC5-4380-A055-66AA1253BEC6}">
      <dsp:nvSpPr>
        <dsp:cNvPr id="0" name=""/>
        <dsp:cNvSpPr/>
      </dsp:nvSpPr>
      <dsp:spPr>
        <a:xfrm>
          <a:off x="5000100" y="3722269"/>
          <a:ext cx="3738765" cy="1176240"/>
        </a:xfrm>
        <a:prstGeom prst="wedgeRectCallout">
          <a:avLst>
            <a:gd name="adj1" fmla="val 20250"/>
            <a:gd name="adj2" fmla="val -607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OBJETOS QUE FACILITAM OU TORNAM POSSÍVEL QUE PESSOAS COM DEFICIÊNCIA REALIZEM AS ATIVIDADES DA VIDA DIÁRIA</a:t>
          </a:r>
          <a:endParaRPr lang="pt-BR" sz="1800" kern="1200" dirty="0"/>
        </a:p>
      </dsp:txBody>
      <dsp:txXfrm>
        <a:off x="5000100" y="3722269"/>
        <a:ext cx="3738765" cy="117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F02EC-C7BD-4B1D-9458-B642D745337C}">
      <dsp:nvSpPr>
        <dsp:cNvPr id="0" name=""/>
        <dsp:cNvSpPr/>
      </dsp:nvSpPr>
      <dsp:spPr>
        <a:xfrm>
          <a:off x="1529619" y="2571"/>
          <a:ext cx="4329112" cy="34632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ADBCC-4BC5-4380-A055-66AA1253BEC6}">
      <dsp:nvSpPr>
        <dsp:cNvPr id="0" name=""/>
        <dsp:cNvSpPr/>
      </dsp:nvSpPr>
      <dsp:spPr>
        <a:xfrm>
          <a:off x="1919239" y="3119532"/>
          <a:ext cx="3852910" cy="1212151"/>
        </a:xfrm>
        <a:prstGeom prst="wedgeRectCallout">
          <a:avLst>
            <a:gd name="adj1" fmla="val 20250"/>
            <a:gd name="adj2" fmla="val -607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OS ÓCULOS TALVEZ SEJAM A TECNOLOGIA ASSISTIVA MAIS UTILIZADA NO MUNDO</a:t>
          </a:r>
          <a:endParaRPr lang="pt-BR" sz="2400" kern="1200" dirty="0"/>
        </a:p>
      </dsp:txBody>
      <dsp:txXfrm>
        <a:off x="1919239" y="3119532"/>
        <a:ext cx="3852910" cy="1212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F02EC-C7BD-4B1D-9458-B642D745337C}">
      <dsp:nvSpPr>
        <dsp:cNvPr id="0" name=""/>
        <dsp:cNvSpPr/>
      </dsp:nvSpPr>
      <dsp:spPr>
        <a:xfrm>
          <a:off x="1529619" y="2571"/>
          <a:ext cx="4329112" cy="346329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5ADBCC-4BC5-4380-A055-66AA1253BEC6}">
      <dsp:nvSpPr>
        <dsp:cNvPr id="0" name=""/>
        <dsp:cNvSpPr/>
      </dsp:nvSpPr>
      <dsp:spPr>
        <a:xfrm>
          <a:off x="1919239" y="3119532"/>
          <a:ext cx="3852910" cy="1212151"/>
        </a:xfrm>
        <a:prstGeom prst="wedgeRectCallout">
          <a:avLst>
            <a:gd name="adj1" fmla="val 20250"/>
            <a:gd name="adj2" fmla="val -607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i="0" kern="1200" dirty="0" smtClean="0"/>
            <a:t>TÊNIS QUE “CALÇA SOZINHO” É O LANÇAMENTO DA NIKE INSPIRADO POR MENINO COM PARALISIA CEREBRAL (NOTÍCIA DIVULGADA EM FEVEREIRO DE 2021)</a:t>
          </a:r>
          <a:endParaRPr lang="pt-BR" sz="1500" kern="1200" dirty="0"/>
        </a:p>
      </dsp:txBody>
      <dsp:txXfrm>
        <a:off x="1919239" y="3119532"/>
        <a:ext cx="3852910" cy="121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3FAFD-9E98-4CAE-BF2D-D8760BB155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AFC19-4BE1-45F5-AA80-033A7939F2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3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81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9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2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7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3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667146AE-0E5E-4C5E-8E15-8977D6A1EC6B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09E06696-B13E-4A19-AE50-D889B26C0529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6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37" y="4923931"/>
            <a:ext cx="5604411" cy="67942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85" y="1668724"/>
            <a:ext cx="2867114" cy="28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96" y="-38393"/>
            <a:ext cx="10026869" cy="69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5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756840" y="3044142"/>
            <a:ext cx="2671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47918" y="2852118"/>
            <a:ext cx="80892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PRÊMIO MERCOSUL DE </a:t>
            </a:r>
          </a:p>
          <a:p>
            <a:pPr algn="ctr"/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CIÊNCIA E TECNOLOGIA</a:t>
            </a:r>
          </a:p>
          <a:p>
            <a:pPr algn="ctr"/>
            <a:endParaRPr lang="pt-BR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Edição 2021 – TECNOLOGIAS ASSISTIVAS</a:t>
            </a:r>
            <a:endPara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6073" y="1737883"/>
            <a:ext cx="1362075" cy="553085"/>
          </a:xfrm>
          <a:prstGeom prst="rect">
            <a:avLst/>
          </a:prstGeom>
        </p:spPr>
      </p:pic>
      <p:pic>
        <p:nvPicPr>
          <p:cNvPr id="8" name="image2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30" y="1643586"/>
            <a:ext cx="4171950" cy="7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1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8F5695-3835-4AD9-932E-E4E65CEAC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10" y="2041864"/>
            <a:ext cx="5113866" cy="277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1069176" y="1609344"/>
            <a:ext cx="8449728" cy="442569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398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TECNOLOGIAS ASSISTIVAS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96080" y="2126395"/>
            <a:ext cx="80892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pt-BR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Lei nº 13.146/2015</a:t>
            </a:r>
            <a:r>
              <a:rPr lang="pt-BR" sz="16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conhecida como a Lei Brasileira de Inclusão da Pessoa com Deficiência, explicita o conceito de </a:t>
            </a:r>
            <a:r>
              <a:rPr lang="pt-BR" sz="160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TECNOLOGIAS ASSISTIVAS como:</a:t>
            </a:r>
          </a:p>
          <a:p>
            <a:pPr algn="just"/>
            <a:endParaRPr lang="pt-BR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sz="160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“produtos, equipamentos, dispositivos, recursos, metodologias, estratégias, práticas e serviços que objetivem promover a funcionalidade, relacionada à atividade e à participação da pessoa com deficiência ou com mobilidade reduzida, visando à sua autonomia, independência, qualidade de vida e inclusão social”.</a:t>
            </a:r>
          </a:p>
        </p:txBody>
      </p:sp>
    </p:spTree>
    <p:extLst>
      <p:ext uri="{BB962C8B-B14F-4D97-AF65-F5344CB8AC3E}">
        <p14:creationId xmlns:p14="http://schemas.microsoft.com/office/powerpoint/2010/main" val="269777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398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ALGUNS EXEMPLOS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52808826"/>
              </p:ext>
            </p:extLst>
          </p:nvPr>
        </p:nvGraphicFramePr>
        <p:xfrm>
          <a:off x="804672" y="868648"/>
          <a:ext cx="8823960" cy="559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25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398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ALGUNS EXEMPLOS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88855644"/>
              </p:ext>
            </p:extLst>
          </p:nvPr>
        </p:nvGraphicFramePr>
        <p:xfrm>
          <a:off x="804672" y="868648"/>
          <a:ext cx="8823960" cy="559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520" y="1977961"/>
            <a:ext cx="4200112" cy="23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398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ALGUNS EXEMPLOS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76236938"/>
              </p:ext>
            </p:extLst>
          </p:nvPr>
        </p:nvGraphicFramePr>
        <p:xfrm>
          <a:off x="1627632" y="1773936"/>
          <a:ext cx="738835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9365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398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ALGUNS EXEMPLOS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49557081"/>
              </p:ext>
            </p:extLst>
          </p:nvPr>
        </p:nvGraphicFramePr>
        <p:xfrm>
          <a:off x="1627632" y="1773936"/>
          <a:ext cx="7388352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Resultado de imagem para tenis nike go flyea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68" y="2386585"/>
            <a:ext cx="4317162" cy="23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069176" y="1459648"/>
            <a:ext cx="8449728" cy="132867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425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LINHAS DE PESQUISA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69176" y="1635503"/>
            <a:ext cx="780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SOLUÇÃO DIGITAL COMO TECNOLOGIA ASSISTIVA</a:t>
            </a: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69176" y="2114841"/>
            <a:ext cx="8449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UTILIZAÇÃO, REINVENÇÃO E INOVAÇÃO EM TECNOLOGIAS DIGITAIS, TAIS COMO INTELIGÊNCIA ARTIFICIAL, INTERNET DAS COISAS, COMPUTAÇÃO EM NUVEM E OUTRAS, COMO SOLUÇÕES NA ÁREA DE TECNOLOGIA ASSISTIVA.</a:t>
            </a:r>
            <a:endParaRPr lang="pt-BR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069176" y="3084232"/>
            <a:ext cx="8449728" cy="1328673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069176" y="3260087"/>
            <a:ext cx="780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 INOVAÇÃO EM TECNOLOGIA ASSISTIVA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69176" y="3702849"/>
            <a:ext cx="8449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DESENVOLVIMENTO TECNOLÓGICO E INOVAÇÃO EM TECNOLOGIA ASSISTIVA, TENDO COMO OBJETIVO A SUPERAÇÃO DOS DESAFIOS MELHORIA DA QUALIDADE DE VIDA E A INCLUSÃO PRODUTIVA DA PARCELA DA SOCIEDADE USUÁRIA DESTAS TECNOLOGIAS.</a:t>
            </a:r>
            <a:endParaRPr lang="pt-BR" sz="11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069176" y="4793752"/>
            <a:ext cx="8449728" cy="146988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69176" y="4969607"/>
            <a:ext cx="820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 PROTÓTIPOS, PRODUTOS E SERVIÇOS DE TECNOLOGIA ASSISTIVA</a:t>
            </a: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069176" y="5586105"/>
            <a:ext cx="8449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DESENVOLVIMENTO E APRIMORAMENTE DE PROTÓTIPOS, PRODUTOS E SERVIÇOS DE BASE TECNOLÓGICA DESTINADOS MELHORIA DA QUALIDADE DE VIDA, ATIVIDADE FÍSICA E SUPERAÇÃO DOS DESAFIOS DA PARCELA DA SOCIEDADE USUÁRIA DESTAS TECNOLOGIAS.</a:t>
            </a:r>
            <a:endParaRPr lang="pt-BR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1069176" y="1459648"/>
            <a:ext cx="8449728" cy="1328673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425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LINHAS DE PESQUISA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1069176" y="1635503"/>
            <a:ext cx="780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 TECNOLOGIA ASSISTIVA, SAÚDE E PROTEÇÃO SOCIAL</a:t>
            </a:r>
            <a:endParaRPr lang="pt-BR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69176" y="2078265"/>
            <a:ext cx="8449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TECNOLOGIA ASSISTIVA COMO FERRAMENTA DE MONITORAMENTO, REMEDIAÇÃO E PREVENÇÃO DE ENFERMIDADES, COMBATE E CONTROLE DE ENDEMIAS, EPIDEMIAS E PANDEMIAS; E  ENVELHECIMENTO DA POPULAÇÃO.</a:t>
            </a:r>
            <a:endParaRPr lang="pt-BR" sz="1100" b="1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069176" y="3084232"/>
            <a:ext cx="8449728" cy="132867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069176" y="3260087"/>
            <a:ext cx="780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  TECNOLOGIA ASSISTIVA E DOENÇAS RARAS</a:t>
            </a:r>
            <a:endParaRPr lang="pt-BR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069176" y="3702849"/>
            <a:ext cx="8449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DESENVOLVIMENTO E INOVAÇÃO EM TECNOLOGIA ASSISTIVA DESTINADOS A  MELHORIA DA QUALIDADE DE VIDA, SUPERAÇÃO DOS DESAFIOS E INCLUSÃO PRODUTIVA DA PARCELA DA SOCIEDADE ACOMETIDA POR DOENÇA RARAS.</a:t>
            </a:r>
            <a:endParaRPr lang="pt-BR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80" y="322026"/>
            <a:ext cx="45719" cy="54662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333680" y="410670"/>
            <a:ext cx="425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CRONOGRAMA</a:t>
            </a:r>
            <a:endParaRPr lang="pt-BR" b="1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573" y="127901"/>
            <a:ext cx="2982878" cy="74074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701610"/>
              </p:ext>
            </p:extLst>
          </p:nvPr>
        </p:nvGraphicFramePr>
        <p:xfrm>
          <a:off x="932688" y="1142996"/>
          <a:ext cx="8705087" cy="5623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LANÇAMENTO DO PRÊMIO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30 DE JULHO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INÍCIO DAS INSCRIÇÕES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30 DE JULHO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ENCERRAMENTO DAS INSCRIÇÕES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30 DE OUTUBRO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PRÉ-SELEÇÃO DOS TRABALHOS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ATÉ  26 DE NOVEMBRO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1ª REUNIÃO DA COMISSÃO JULGADORA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10 DE DEZEMBRO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ENVIO DOS TRABALHOS PARA 1ª AVALIAÇÃO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ATÉ 20 DE DEZEMBRO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1ª FASE DE AVALIAÇÃO DOS TRABALHOS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ATÉ 20 DE JANEIRO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ENVIO DOS TRABALHOS PARA 2ª AVALIAÇÃO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01 DE FEVEREIRO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2ª FASE DE AVALIAÇÃO DOS TRABALHOS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28 DE FEVEREIRO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2ª REUNIÃO DA COMISSÃO JULGADORA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15 DE MARÇO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DIVULGAÇÃO DO PRÊMIO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 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30 DE MARÇO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ENTREGA DO PRÊMIO</a:t>
                      </a:r>
                      <a:endParaRPr lang="pt-B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ATÉ 15 DE ABRIL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3" marR="635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9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477</Words>
  <Application>Microsoft Office PowerPoint</Application>
  <PresentationFormat>Papel A4 (210 x 297 mm)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Abner da Silva Souza</dc:creator>
  <cp:lastModifiedBy>Mara Larissa Vieira Braga</cp:lastModifiedBy>
  <cp:revision>51</cp:revision>
  <dcterms:created xsi:type="dcterms:W3CDTF">2019-06-04T14:54:46Z</dcterms:created>
  <dcterms:modified xsi:type="dcterms:W3CDTF">2021-05-27T13:14:29Z</dcterms:modified>
</cp:coreProperties>
</file>