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06" r:id="rId2"/>
    <p:sldId id="346" r:id="rId3"/>
    <p:sldId id="345" r:id="rId4"/>
    <p:sldId id="349" r:id="rId5"/>
    <p:sldId id="348" r:id="rId6"/>
    <p:sldId id="356" r:id="rId7"/>
  </p:sldIdLst>
  <p:sldSz cx="12192000" cy="6858000"/>
  <p:notesSz cx="6735763" cy="9866313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916" autoAdjust="0"/>
    <p:restoredTop sz="88117" autoAdjust="0"/>
  </p:normalViewPr>
  <p:slideViewPr>
    <p:cSldViewPr snapToGrid="0">
      <p:cViewPr varScale="1">
        <p:scale>
          <a:sx n="68" d="100"/>
          <a:sy n="68" d="100"/>
        </p:scale>
        <p:origin x="216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249" cy="494981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15928" y="0"/>
            <a:ext cx="2918249" cy="494981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fld id="{41407D75-EDE2-4943-814D-6563AC6F159F}" type="datetimeFigureOut">
              <a:rPr lang="es-PY" smtClean="0"/>
              <a:t>27/5/21</a:t>
            </a:fld>
            <a:endParaRPr lang="es-P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/>
            </a:lvl1pPr>
          </a:lstStyle>
          <a:p>
            <a:fld id="{1B588D4A-4ED5-41D9-B95C-15A61A762AF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590083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5029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5029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fld id="{EADEC9EE-5F1F-4F98-9305-62B64A5E7A55}" type="datetimeFigureOut">
              <a:rPr lang="es-PY" smtClean="0"/>
              <a:t>27/5/21</a:t>
            </a:fld>
            <a:endParaRPr lang="es-P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7" tIns="45683" rIns="91367" bIns="45683" rtlCol="0" anchor="ctr"/>
          <a:lstStyle/>
          <a:p>
            <a:endParaRPr lang="es-P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367" tIns="45683" rIns="91367" bIns="45683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/>
            </a:lvl1pPr>
          </a:lstStyle>
          <a:p>
            <a:fld id="{46FF4469-E20A-4823-A342-51AAE2385DD6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96204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4469-E20A-4823-A342-51AAE2385DD6}" type="slidenum">
              <a:rPr lang="es-PY" smtClean="0"/>
              <a:t>1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880842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4469-E20A-4823-A342-51AAE2385DD6}" type="slidenum">
              <a:rPr lang="es-PY" smtClean="0"/>
              <a:t>2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66655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4469-E20A-4823-A342-51AAE2385DD6}" type="slidenum">
              <a:rPr lang="es-PY" smtClean="0"/>
              <a:t>3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519124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4469-E20A-4823-A342-51AAE2385DD6}" type="slidenum">
              <a:rPr lang="es-PY" smtClean="0"/>
              <a:t>4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123784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4469-E20A-4823-A342-51AAE2385DD6}" type="slidenum">
              <a:rPr lang="es-PY" smtClean="0"/>
              <a:t>5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965069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3DBB-A748-408B-B9E0-F389FAAD5130}" type="datetimeFigureOut">
              <a:rPr lang="es-PY" smtClean="0"/>
              <a:t>27/5/21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F2AC-7DF9-450E-BD57-C785FC79C65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54070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3DBB-A748-408B-B9E0-F389FAAD5130}" type="datetimeFigureOut">
              <a:rPr lang="es-PY" smtClean="0"/>
              <a:t>27/5/21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F2AC-7DF9-450E-BD57-C785FC79C65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98954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3DBB-A748-408B-B9E0-F389FAAD5130}" type="datetimeFigureOut">
              <a:rPr lang="es-PY" smtClean="0"/>
              <a:t>27/5/21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F2AC-7DF9-450E-BD57-C785FC79C65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6021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3DBB-A748-408B-B9E0-F389FAAD5130}" type="datetimeFigureOut">
              <a:rPr lang="es-PY" smtClean="0"/>
              <a:t>27/5/21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F2AC-7DF9-450E-BD57-C785FC79C65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70541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3DBB-A748-408B-B9E0-F389FAAD5130}" type="datetimeFigureOut">
              <a:rPr lang="es-PY" smtClean="0"/>
              <a:t>27/5/21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F2AC-7DF9-450E-BD57-C785FC79C65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1562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3DBB-A748-408B-B9E0-F389FAAD5130}" type="datetimeFigureOut">
              <a:rPr lang="es-PY" smtClean="0"/>
              <a:t>27/5/21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F2AC-7DF9-450E-BD57-C785FC79C65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94852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3DBB-A748-408B-B9E0-F389FAAD5130}" type="datetimeFigureOut">
              <a:rPr lang="es-PY" smtClean="0"/>
              <a:t>27/5/21</a:t>
            </a:fld>
            <a:endParaRPr lang="es-P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F2AC-7DF9-450E-BD57-C785FC79C65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68930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3DBB-A748-408B-B9E0-F389FAAD5130}" type="datetimeFigureOut">
              <a:rPr lang="es-PY" smtClean="0"/>
              <a:t>27/5/21</a:t>
            </a:fld>
            <a:endParaRPr lang="es-P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F2AC-7DF9-450E-BD57-C785FC79C65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77110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3DBB-A748-408B-B9E0-F389FAAD5130}" type="datetimeFigureOut">
              <a:rPr lang="es-PY" smtClean="0"/>
              <a:t>27/5/21</a:t>
            </a:fld>
            <a:endParaRPr lang="es-P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F2AC-7DF9-450E-BD57-C785FC79C65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2664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3DBB-A748-408B-B9E0-F389FAAD5130}" type="datetimeFigureOut">
              <a:rPr lang="es-PY" smtClean="0"/>
              <a:t>27/5/21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F2AC-7DF9-450E-BD57-C785FC79C65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47670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3DBB-A748-408B-B9E0-F389FAAD5130}" type="datetimeFigureOut">
              <a:rPr lang="es-PY" smtClean="0"/>
              <a:t>27/5/21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F2AC-7DF9-450E-BD57-C785FC79C65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032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9301" y="-297"/>
            <a:ext cx="12290601" cy="6858594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73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Y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B3DBB-A748-408B-B9E0-F389FAAD5130}" type="datetimeFigureOut">
              <a:rPr lang="es-PY" smtClean="0"/>
              <a:t>27/5/21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4F2AC-7DF9-450E-BD57-C785FC79C65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89116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31731" y="2444496"/>
            <a:ext cx="9144000" cy="2387600"/>
          </a:xfrm>
        </p:spPr>
        <p:txBody>
          <a:bodyPr anchor="ctr">
            <a:normAutofit/>
          </a:bodyPr>
          <a:lstStyle/>
          <a:p>
            <a:r>
              <a:rPr lang="es-PY" sz="4400" dirty="0"/>
              <a:t>PREMIO PERIODISMO CIENTÍFICO DEL MERCOSUR</a:t>
            </a:r>
            <a:br>
              <a:rPr lang="es-PY" sz="4400" dirty="0"/>
            </a:br>
            <a:r>
              <a:rPr lang="es-PY" sz="4400" dirty="0"/>
              <a:t>Cuarta Edición 2020/2021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9903" y="4427147"/>
            <a:ext cx="11587656" cy="1656572"/>
          </a:xfrm>
        </p:spPr>
        <p:txBody>
          <a:bodyPr anchor="ctr">
            <a:normAutofit/>
          </a:bodyPr>
          <a:lstStyle/>
          <a:p>
            <a:r>
              <a:rPr lang="es-PY" b="1" dirty="0"/>
              <a:t>Comisión de Apoyo al Desarrollo Científico y Tecnológico </a:t>
            </a:r>
            <a:r>
              <a:rPr lang="es-PY" b="1" dirty="0" err="1"/>
              <a:t>CADCyT</a:t>
            </a:r>
            <a:endParaRPr lang="es-PY" b="1" dirty="0"/>
          </a:p>
          <a:p>
            <a:r>
              <a:rPr lang="es-PY" b="1" dirty="0"/>
              <a:t>LXIII REUNIÓN ESPECIALIZADA DE CIENCIA Y TECNOLOGÍA DEL MERCOSUR - RECYT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79" y="324250"/>
            <a:ext cx="4348520" cy="123902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700" y="324250"/>
            <a:ext cx="4062422" cy="123983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452399" y="6326440"/>
            <a:ext cx="124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b="1" dirty="0"/>
              <a:t>Mayo 2021</a:t>
            </a:r>
          </a:p>
        </p:txBody>
      </p:sp>
    </p:spTree>
    <p:extLst>
      <p:ext uri="{BB962C8B-B14F-4D97-AF65-F5344CB8AC3E}">
        <p14:creationId xmlns:p14="http://schemas.microsoft.com/office/powerpoint/2010/main" val="2319651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167676" y="529046"/>
            <a:ext cx="7467600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400" dirty="0"/>
              <a:t>Lanzamiento y Repercusiones</a:t>
            </a: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1908776" y="1481546"/>
            <a:ext cx="7985400" cy="17379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600" dirty="0"/>
              <a:t>Cuarta Edición – Tema: COVID-19</a:t>
            </a:r>
          </a:p>
          <a:p>
            <a:pPr algn="just"/>
            <a:r>
              <a:rPr lang="es-MX" sz="2600" dirty="0"/>
              <a:t>El </a:t>
            </a:r>
            <a:r>
              <a:rPr lang="es-MX" sz="2600" b="1" dirty="0"/>
              <a:t>03 de Diciembre de 2020 </a:t>
            </a:r>
            <a:r>
              <a:rPr lang="es-MX" sz="2600" dirty="0"/>
              <a:t>se lanzó el Premio Periodismo Científico  del MERCOSUR – Cuarta Edición</a:t>
            </a:r>
          </a:p>
          <a:p>
            <a:pPr algn="just"/>
            <a:endParaRPr lang="es-MX" sz="2600" dirty="0"/>
          </a:p>
          <a:p>
            <a:pPr marL="0" indent="0" algn="just">
              <a:buNone/>
            </a:pPr>
            <a:endParaRPr lang="es-MX" sz="26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C0BBEE9-345D-0A41-AE28-1CCC70F22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96" y="3370872"/>
            <a:ext cx="3350759" cy="32977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5868F2-9509-1848-9DC1-4569F1BE70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329" y="3542779"/>
            <a:ext cx="3238576" cy="195966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78C0AF6-86C0-1847-BFE1-248A4D4E66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179" y="3370872"/>
            <a:ext cx="4437951" cy="24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48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490330" y="730606"/>
            <a:ext cx="11370366" cy="61273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Y" dirty="0"/>
          </a:p>
          <a:p>
            <a:endParaRPr lang="es-PY" dirty="0"/>
          </a:p>
          <a:p>
            <a:pPr marL="0" indent="0" algn="just">
              <a:buNone/>
            </a:pPr>
            <a:endParaRPr lang="es-PY" dirty="0"/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04A82BE1-6D45-5746-B76D-6E1D855F33F3}"/>
              </a:ext>
            </a:extLst>
          </p:cNvPr>
          <p:cNvSpPr txBox="1">
            <a:spLocks/>
          </p:cNvSpPr>
          <p:nvPr/>
        </p:nvSpPr>
        <p:spPr>
          <a:xfrm>
            <a:off x="2284673" y="505319"/>
            <a:ext cx="7467600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400" dirty="0"/>
              <a:t>PRÓRROGA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4DF8693-9EF4-6C4A-AFCE-6F1F298E5F4C}"/>
              </a:ext>
            </a:extLst>
          </p:cNvPr>
          <p:cNvSpPr/>
          <p:nvPr/>
        </p:nvSpPr>
        <p:spPr>
          <a:xfrm>
            <a:off x="1466850" y="1217088"/>
            <a:ext cx="9296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Y" sz="2400" dirty="0"/>
              <a:t>Postulaciones recibidas al Lunes 15 de marzo de 2021:</a:t>
            </a:r>
          </a:p>
          <a:p>
            <a:r>
              <a:rPr lang="es-PY" sz="2400" b="1" dirty="0"/>
              <a:t>Cantidad de Postulaciones completadas:</a:t>
            </a:r>
            <a:endParaRPr lang="es-PY" sz="2400" dirty="0"/>
          </a:p>
          <a:p>
            <a:r>
              <a:rPr lang="es-PY" sz="2400" b="1" dirty="0"/>
              <a:t>MODALIDAD PROFESIONAL ESCRITA: </a:t>
            </a:r>
            <a:endParaRPr lang="es-PY" sz="2400" dirty="0"/>
          </a:p>
          <a:p>
            <a:r>
              <a:rPr lang="es-PY" sz="2400" dirty="0"/>
              <a:t>Brasil: 4 (cuatro)</a:t>
            </a:r>
          </a:p>
          <a:p>
            <a:r>
              <a:rPr lang="es-PY" sz="2400" dirty="0"/>
              <a:t>Paraguay: 4 (cuatro)</a:t>
            </a:r>
          </a:p>
          <a:p>
            <a:r>
              <a:rPr lang="es-PY" sz="2400" dirty="0"/>
              <a:t>Argentina: 2 (dos)</a:t>
            </a:r>
          </a:p>
          <a:p>
            <a:r>
              <a:rPr lang="es-PY" sz="2400" dirty="0"/>
              <a:t>Uruguay: 1 (una)</a:t>
            </a:r>
          </a:p>
          <a:p>
            <a:r>
              <a:rPr lang="es-PY" sz="2400" dirty="0"/>
              <a:t>Perú: 1 (una)</a:t>
            </a:r>
          </a:p>
          <a:p>
            <a:r>
              <a:rPr lang="es-PY" sz="2400" b="1" i="1" dirty="0"/>
              <a:t>TOTAL: 12 (doce)</a:t>
            </a:r>
            <a:endParaRPr lang="es-PY" sz="2400" dirty="0"/>
          </a:p>
          <a:p>
            <a:r>
              <a:rPr lang="es-PY" sz="2400" dirty="0"/>
              <a:t>MODALIDAD ESCRITA JUNIOR: SIN POSTULACIONES</a:t>
            </a:r>
          </a:p>
          <a:p>
            <a:r>
              <a:rPr lang="es-PY" sz="2400" dirty="0"/>
              <a:t>MODALIDAD FOTOGRÁFICA: SIN POSTULACIONES</a:t>
            </a:r>
          </a:p>
          <a:p>
            <a:endParaRPr lang="es-PY" sz="2400" dirty="0"/>
          </a:p>
          <a:p>
            <a:pPr algn="just"/>
            <a:r>
              <a:rPr lang="es-PY" sz="2400" dirty="0"/>
              <a:t>La Coordinación del Premio sugirió una prórroga hasta el 5 de abril. Los delegados  de la RECyT aprobaron  esta sugerencia. </a:t>
            </a:r>
          </a:p>
        </p:txBody>
      </p:sp>
    </p:spTree>
    <p:extLst>
      <p:ext uri="{BB962C8B-B14F-4D97-AF65-F5344CB8AC3E}">
        <p14:creationId xmlns:p14="http://schemas.microsoft.com/office/powerpoint/2010/main" val="427273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>
            <a:extLst>
              <a:ext uri="{FF2B5EF4-FFF2-40B4-BE49-F238E27FC236}">
                <a16:creationId xmlns:a16="http://schemas.microsoft.com/office/drawing/2014/main" id="{B3FB5EAE-01DE-E54C-8C90-12A0AB915A2A}"/>
              </a:ext>
            </a:extLst>
          </p:cNvPr>
          <p:cNvSpPr txBox="1">
            <a:spLocks/>
          </p:cNvSpPr>
          <p:nvPr/>
        </p:nvSpPr>
        <p:spPr>
          <a:xfrm>
            <a:off x="2362199" y="348419"/>
            <a:ext cx="7467600" cy="1143000"/>
          </a:xfrm>
          <a:prstGeom prst="rect">
            <a:avLst/>
          </a:prstGeom>
        </p:spPr>
        <p:txBody>
          <a:bodyPr anchor="t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400" dirty="0"/>
              <a:t>Trabajos Recibidos - Cuarta Edición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7FF66C4A-F570-F54E-A6A5-1AE73BBCA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8942" y="1417486"/>
            <a:ext cx="34190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Y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Categoría Escrita Junior</a:t>
            </a:r>
            <a:endParaRPr kumimoji="0" lang="es-PA" altLang="es-PY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CCBC8F8-B3B7-D64D-A42A-62105FBDE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799" y="3384112"/>
            <a:ext cx="234640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Y" altLang="es-PY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kumimoji="0" lang="es-PY" altLang="es-PY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Y" altLang="es-PY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Del total de postulaciones el </a:t>
            </a:r>
            <a:r>
              <a:rPr kumimoji="0" lang="es-PY" altLang="es-PY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63% son mujeres</a:t>
            </a:r>
            <a:r>
              <a:rPr kumimoji="0" lang="es-PY" altLang="es-PY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s-PY" altLang="es-PY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0BB3D50-F508-9547-859D-BAF0FAEC1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746203"/>
              </p:ext>
            </p:extLst>
          </p:nvPr>
        </p:nvGraphicFramePr>
        <p:xfrm>
          <a:off x="1522413" y="2784619"/>
          <a:ext cx="6363652" cy="3643630"/>
        </p:xfrm>
        <a:graphic>
          <a:graphicData uri="http://schemas.openxmlformats.org/drawingml/2006/table">
            <a:tbl>
              <a:tblPr/>
              <a:tblGrid>
                <a:gridCol w="1451540">
                  <a:extLst>
                    <a:ext uri="{9D8B030D-6E8A-4147-A177-3AD203B41FA5}">
                      <a16:colId xmlns:a16="http://schemas.microsoft.com/office/drawing/2014/main" val="881574832"/>
                    </a:ext>
                  </a:extLst>
                </a:gridCol>
                <a:gridCol w="1825710">
                  <a:extLst>
                    <a:ext uri="{9D8B030D-6E8A-4147-A177-3AD203B41FA5}">
                      <a16:colId xmlns:a16="http://schemas.microsoft.com/office/drawing/2014/main" val="3629161682"/>
                    </a:ext>
                  </a:extLst>
                </a:gridCol>
                <a:gridCol w="1543201">
                  <a:extLst>
                    <a:ext uri="{9D8B030D-6E8A-4147-A177-3AD203B41FA5}">
                      <a16:colId xmlns:a16="http://schemas.microsoft.com/office/drawing/2014/main" val="3633257431"/>
                    </a:ext>
                  </a:extLst>
                </a:gridCol>
                <a:gridCol w="1543201">
                  <a:extLst>
                    <a:ext uri="{9D8B030D-6E8A-4147-A177-3AD203B41FA5}">
                      <a16:colId xmlns:a16="http://schemas.microsoft.com/office/drawing/2014/main" val="16818111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Y" b="1" i="1">
                          <a:effectLst/>
                        </a:rPr>
                        <a:t>Modalidad</a:t>
                      </a:r>
                      <a:endParaRPr lang="es-PY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Y" b="1" i="1">
                          <a:effectLst/>
                        </a:rPr>
                        <a:t>Sub-total Modalidad</a:t>
                      </a:r>
                      <a:endParaRPr lang="es-PY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Y" b="1" i="1">
                          <a:effectLst/>
                        </a:rPr>
                        <a:t>País</a:t>
                      </a:r>
                      <a:endParaRPr lang="es-PY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Y" b="1" i="1">
                          <a:effectLst/>
                        </a:rPr>
                        <a:t>Cantidad por país</a:t>
                      </a:r>
                      <a:endParaRPr lang="es-PY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246034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Y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Y">
                          <a:effectLst/>
                        </a:rPr>
                        <a:t>Escrita Profesional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Y">
                          <a:effectLst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Y" sz="1300" b="1">
                          <a:effectLst/>
                        </a:rPr>
                        <a:t>27 Postulaciones</a:t>
                      </a:r>
                      <a:endParaRPr lang="es-PY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Y">
                          <a:effectLst/>
                        </a:rPr>
                        <a:t>Argentina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Y">
                          <a:effectLst/>
                        </a:rPr>
                        <a:t>10 (diez)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46499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Y">
                          <a:effectLst/>
                        </a:rPr>
                        <a:t>Brasil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Y">
                          <a:effectLst/>
                        </a:rPr>
                        <a:t>6 (seis)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18778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Y">
                          <a:effectLst/>
                        </a:rPr>
                        <a:t>Paraguay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Y">
                          <a:effectLst/>
                        </a:rPr>
                        <a:t>9 (nueve)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48454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Y">
                          <a:effectLst/>
                        </a:rPr>
                        <a:t>Perú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Y">
                          <a:effectLst/>
                        </a:rPr>
                        <a:t>1 (uno)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31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Y">
                          <a:effectLst/>
                        </a:rPr>
                        <a:t>Uruguay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Y">
                          <a:effectLst/>
                        </a:rPr>
                        <a:t>1 (uno)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666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Y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Y">
                          <a:effectLst/>
                        </a:rPr>
                        <a:t>Escrita Junior: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Y">
                          <a:effectLst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Y" sz="1300" b="1">
                          <a:effectLst/>
                        </a:rPr>
                        <a:t>2 Postulaciones</a:t>
                      </a:r>
                      <a:endParaRPr lang="es-PY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Y">
                          <a:effectLst/>
                        </a:rPr>
                        <a:t>Paraguay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Y">
                          <a:effectLst/>
                        </a:rPr>
                        <a:t> 2 (dos)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9044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Y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Y">
                          <a:effectLst/>
                        </a:rPr>
                        <a:t>Fotográfica: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Y" sz="1300" b="1">
                          <a:effectLst/>
                        </a:rPr>
                        <a:t>3 Postulaciones</a:t>
                      </a:r>
                      <a:endParaRPr lang="es-PY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Y">
                          <a:effectLst/>
                        </a:rPr>
                        <a:t>Brasil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Y">
                          <a:effectLst/>
                        </a:rPr>
                        <a:t>1 (uno)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44987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Y">
                          <a:effectLst/>
                        </a:rPr>
                        <a:t>Paraguay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Y">
                          <a:effectLst/>
                        </a:rPr>
                        <a:t>2 (dos)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435960"/>
                  </a:ext>
                </a:extLst>
              </a:tr>
              <a:tr h="351790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Y" sz="1300" b="1">
                          <a:effectLst/>
                        </a:rPr>
                        <a:t>Total de </a:t>
                      </a:r>
                      <a:r>
                        <a:rPr lang="es-PY" sz="1300" b="1">
                          <a:solidFill>
                            <a:srgbClr val="000000"/>
                          </a:solidFill>
                          <a:effectLst/>
                        </a:rPr>
                        <a:t>Postulaciones:</a:t>
                      </a:r>
                      <a:endParaRPr lang="es-PY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Y" sz="1300" b="1" dirty="0">
                          <a:solidFill>
                            <a:srgbClr val="000000"/>
                          </a:solidFill>
                          <a:effectLst/>
                        </a:rPr>
                        <a:t>32 (treinta y dos)</a:t>
                      </a:r>
                      <a:endParaRPr lang="es-PY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749473"/>
                  </a:ext>
                </a:extLst>
              </a:tr>
            </a:tbl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:a16="http://schemas.microsoft.com/office/drawing/2014/main" id="{8C8A9223-FE7B-324A-A501-1B648C2C1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2147219"/>
            <a:ext cx="63636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Y" altLang="es-PY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Postulaciones por modalidad y país</a:t>
            </a:r>
            <a:r>
              <a:rPr lang="es-PY" altLang="es-PY" dirty="0">
                <a:latin typeface="Arial" panose="020B0604020202020204" pitchFamily="34" charset="0"/>
              </a:rPr>
              <a:t>:</a:t>
            </a:r>
            <a:endParaRPr kumimoji="0" lang="es-PY" altLang="es-PY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263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5BD8B283-B860-1743-BA89-BB4D054899BA}"/>
              </a:ext>
            </a:extLst>
          </p:cNvPr>
          <p:cNvSpPr txBox="1">
            <a:spLocks/>
          </p:cNvSpPr>
          <p:nvPr/>
        </p:nvSpPr>
        <p:spPr>
          <a:xfrm>
            <a:off x="1219200" y="1162236"/>
            <a:ext cx="10287000" cy="4324164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400" dirty="0"/>
              <a:t>Proceso de Evaluación</a:t>
            </a:r>
          </a:p>
          <a:p>
            <a:endParaRPr lang="es-MX" sz="4400" dirty="0"/>
          </a:p>
          <a:p>
            <a:pPr algn="just"/>
            <a:r>
              <a:rPr lang="es-MX" sz="2800" dirty="0"/>
              <a:t>Cierre del proceso de evaluación y divulgación de resultados: </a:t>
            </a:r>
          </a:p>
          <a:p>
            <a:pPr algn="just"/>
            <a:r>
              <a:rPr lang="es-MX" sz="2800" dirty="0"/>
              <a:t>Junio 2021</a:t>
            </a:r>
          </a:p>
          <a:p>
            <a:endParaRPr lang="es-MX" sz="2800" dirty="0"/>
          </a:p>
          <a:p>
            <a:endParaRPr lang="es-MX" sz="2800" dirty="0"/>
          </a:p>
          <a:p>
            <a:r>
              <a:rPr lang="es-MX" sz="3700" dirty="0"/>
              <a:t>Próxima Edición:</a:t>
            </a:r>
          </a:p>
          <a:p>
            <a:endParaRPr lang="es-MX" sz="2800" dirty="0"/>
          </a:p>
          <a:p>
            <a:r>
              <a:rPr lang="es-MX" sz="2800" dirty="0"/>
              <a:t>A definirse en la siguiente reunión de la RECyT</a:t>
            </a:r>
          </a:p>
        </p:txBody>
      </p:sp>
    </p:spTree>
    <p:extLst>
      <p:ext uri="{BB962C8B-B14F-4D97-AF65-F5344CB8AC3E}">
        <p14:creationId xmlns:p14="http://schemas.microsoft.com/office/powerpoint/2010/main" val="2481763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3">
            <a:extLst>
              <a:ext uri="{FF2B5EF4-FFF2-40B4-BE49-F238E27FC236}">
                <a16:creationId xmlns:a16="http://schemas.microsoft.com/office/drawing/2014/main" id="{0113B64A-1797-EF41-B427-F807A37BC07A}"/>
              </a:ext>
            </a:extLst>
          </p:cNvPr>
          <p:cNvSpPr txBox="1">
            <a:spLocks/>
          </p:cNvSpPr>
          <p:nvPr/>
        </p:nvSpPr>
        <p:spPr>
          <a:xfrm>
            <a:off x="1515976" y="3602429"/>
            <a:ext cx="9144000" cy="16557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Y" sz="4800" b="1" dirty="0"/>
              <a:t>¡Gracias por su atención!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0C8A8E8-AF4B-4844-9D2E-49E23935A0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79" y="324250"/>
            <a:ext cx="4348520" cy="123902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450A6B1-EEA5-4D4A-9A40-DDC2F3503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700" y="324250"/>
            <a:ext cx="4062422" cy="123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20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285</Words>
  <Application>Microsoft Macintosh PowerPoint</Application>
  <PresentationFormat>Panorámica</PresentationFormat>
  <Paragraphs>75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Tema de Office</vt:lpstr>
      <vt:lpstr>PREMIO PERIODISMO CIENTÍFICO DEL MERCOSUR Cuarta Edición 2020/2021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Yudith Galeano</dc:creator>
  <cp:lastModifiedBy>Microsoft Office User</cp:lastModifiedBy>
  <cp:revision>68</cp:revision>
  <cp:lastPrinted>2018-09-02T14:41:35Z</cp:lastPrinted>
  <dcterms:created xsi:type="dcterms:W3CDTF">2018-08-20T13:00:56Z</dcterms:created>
  <dcterms:modified xsi:type="dcterms:W3CDTF">2021-05-27T13:18:52Z</dcterms:modified>
</cp:coreProperties>
</file>