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63" r:id="rId3"/>
    <p:sldId id="257" r:id="rId4"/>
    <p:sldId id="259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202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72ACD-AFDA-4AF7-A5B1-2FC26D2C858A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BDDE0-6DBF-487A-9D33-B6457DBEB8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064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BDDE0-6DBF-487A-9D33-B6457DBEB851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45927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BDDE0-6DBF-487A-9D33-B6457DBEB851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107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442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801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11932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F5430-F82F-4D80-99C3-8E4EB349F3FE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28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0F6F28-2DBF-44DB-BD74-FE1A32578E32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387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5BAB62-DC8F-4745-B8E8-9F686F8F4E42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135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40E5D-D4C2-477F-897E-CB0DBB701F74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57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A4AD4-4B0A-4424-9DC5-FF7BDA293DD5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215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4BCEA-20CA-4DD2-A608-96D82DDBC9C9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42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C73C01-CF7E-4A7E-B724-152A3A382DAB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3320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61831-AF07-49E3-88D8-B343851C2C0B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5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1592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AFE5B-4607-46C9-80DB-C969487DB944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242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6D6EF-7EDF-457B-AF09-A89F90DFB707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747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3E1B8A-B514-48E6-B589-72DBA5888EDD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4797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s-A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DE41CF-CF20-4F20-8B4B-A902DDCC7E0B}" type="slidenum">
              <a:rPr lang="en-US" altLang="es-AR">
                <a:solidFill>
                  <a:srgbClr val="000000"/>
                </a:solidFill>
              </a:rPr>
              <a:pPr/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47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295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26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483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797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701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972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1569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6FC3A-8BD4-444C-B472-56E95211E5CB}" type="datetimeFigureOut">
              <a:rPr lang="es-AR" smtClean="0"/>
              <a:t>27/11/2020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06B7F-D07B-468B-A5E8-E5CC4616A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250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A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AR" smtClean="0"/>
              <a:t>Haga clic para modificar el estilo de texto del patrón</a:t>
            </a:r>
          </a:p>
          <a:p>
            <a:pPr lvl="1"/>
            <a:r>
              <a:rPr lang="en-US" altLang="es-AR" smtClean="0"/>
              <a:t>Segundo nivel</a:t>
            </a:r>
          </a:p>
          <a:p>
            <a:pPr lvl="2"/>
            <a:r>
              <a:rPr lang="en-US" altLang="es-AR" smtClean="0"/>
              <a:t>Tercer nivel</a:t>
            </a:r>
          </a:p>
          <a:p>
            <a:pPr lvl="3"/>
            <a:r>
              <a:rPr lang="en-US" altLang="es-AR" smtClean="0"/>
              <a:t>Cuarto nivel</a:t>
            </a:r>
          </a:p>
          <a:p>
            <a:pPr lvl="4"/>
            <a:r>
              <a:rPr lang="en-US" altLang="es-A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F60301-496D-45C5-9B89-874D11C5F7EE}" type="slidenum">
              <a:rPr lang="en-US" altLang="es-A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n-US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61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s.mercosur.int/simfiles/normativas/34100_RES_024_1992_ES_RECYT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cyt.mercosur.int/files/Recyt/XLIIIReunion/XLIII_RECYT_ACTA_PLENARIO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262" y="1341441"/>
            <a:ext cx="8229600" cy="3125787"/>
          </a:xfrm>
        </p:spPr>
        <p:txBody>
          <a:bodyPr/>
          <a:lstStyle/>
          <a:p>
            <a:pPr eaLnBrk="1" hangingPunct="1">
              <a:defRPr/>
            </a:pPr>
            <a:r>
              <a:rPr lang="es-AR" altLang="es-A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Restructuración de la Reunión </a:t>
            </a:r>
            <a:r>
              <a:rPr lang="es-AR" altLang="es-A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Especializada de Ciencia y Tecnología del </a:t>
            </a:r>
            <a:r>
              <a:rPr lang="es-AR" altLang="es-A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MERCOSUR</a:t>
            </a:r>
            <a:r>
              <a:rPr lang="es-AR" altLang="es-A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s-AR" altLang="es-A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AR" altLang="es-A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br>
              <a:rPr lang="es-AR" altLang="es-A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AR" altLang="es-A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s-AR" altLang="es-A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AR" altLang="es-AR" sz="2000" b="1" i="1" dirty="0" smtClean="0">
                <a:solidFill>
                  <a:schemeClr val="bg1"/>
                </a:solidFill>
                <a:latin typeface="Calibri" pitchFamily="34" charset="0"/>
              </a:rPr>
              <a:t>Lic</a:t>
            </a:r>
            <a:r>
              <a:rPr lang="es-AR" altLang="es-AR" sz="2000" b="1" i="1" dirty="0">
                <a:solidFill>
                  <a:schemeClr val="bg1"/>
                </a:solidFill>
                <a:latin typeface="Calibri" pitchFamily="34" charset="0"/>
              </a:rPr>
              <a:t>. Karina Pombo </a:t>
            </a:r>
            <a:r>
              <a:rPr lang="es-AR" altLang="es-AR" sz="2000" i="1" dirty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es-AR" altLang="es-AR" sz="2000" i="1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s-AR" altLang="es-AR" sz="2000" i="1" dirty="0">
                <a:solidFill>
                  <a:schemeClr val="bg1"/>
                </a:solidFill>
                <a:latin typeface="Calibri" pitchFamily="34" charset="0"/>
              </a:rPr>
              <a:t> Directora Nacional de Promoción de la Política Científica</a:t>
            </a:r>
            <a:r>
              <a:rPr lang="es-AR" altLang="es-AR" sz="2800" i="1" dirty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es-AR" altLang="es-AR" sz="2800" i="1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s-AR" altLang="es-AR" sz="1400" i="1" dirty="0" smtClean="0">
                <a:solidFill>
                  <a:schemeClr val="bg1"/>
                </a:solidFill>
                <a:latin typeface="Calibri" pitchFamily="34" charset="0"/>
              </a:rPr>
              <a:t>Buenos </a:t>
            </a:r>
            <a:r>
              <a:rPr lang="es-AR" altLang="es-AR" sz="1400" i="1" dirty="0">
                <a:solidFill>
                  <a:schemeClr val="bg1"/>
                </a:solidFill>
                <a:latin typeface="Calibri" pitchFamily="34" charset="0"/>
              </a:rPr>
              <a:t>Aires, </a:t>
            </a:r>
            <a:r>
              <a:rPr lang="es-AR" altLang="es-AR" sz="1400" i="1" dirty="0" smtClean="0">
                <a:solidFill>
                  <a:schemeClr val="bg1"/>
                </a:solidFill>
                <a:latin typeface="Calibri" pitchFamily="34" charset="0"/>
              </a:rPr>
              <a:t>26 </a:t>
            </a:r>
            <a:r>
              <a:rPr lang="es-AR" altLang="es-AR" sz="1400" i="1" dirty="0">
                <a:solidFill>
                  <a:schemeClr val="bg1"/>
                </a:solidFill>
                <a:latin typeface="Calibri" pitchFamily="34" charset="0"/>
              </a:rPr>
              <a:t>de noviembre 2020</a:t>
            </a:r>
            <a:br>
              <a:rPr lang="es-AR" altLang="es-AR" sz="1400" i="1" dirty="0">
                <a:solidFill>
                  <a:schemeClr val="bg1"/>
                </a:solidFill>
                <a:latin typeface="Calibri" pitchFamily="34" charset="0"/>
              </a:rPr>
            </a:br>
            <a:endParaRPr lang="en-US" altLang="es-AR" sz="14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3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196752"/>
            <a:ext cx="7848872" cy="4596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/>
              <a:t>La creación de la </a:t>
            </a:r>
            <a:r>
              <a:rPr lang="es-AR" dirty="0" smtClean="0"/>
              <a:t>RECYT </a:t>
            </a:r>
            <a:r>
              <a:rPr lang="es-AR" dirty="0"/>
              <a:t>– Reunión Especializada de Ciencia y Tecnología del MERCOSUR fue sugerida por los presidentes de los Estados Parte durante la segunda reunión del Consejo Mercado Común – CMC, realizada en junio de 1992 en Las Leñas, República de Argentina. Su creación se efectivizó en la Quinta reunión del Grupo Mercado Común – GMC, realizada en Buenos Aires, por la Resolución 24/1992.</a:t>
            </a:r>
          </a:p>
          <a:p>
            <a:pPr algn="just"/>
            <a:r>
              <a:rPr lang="es-AR" u="sng" dirty="0">
                <a:hlinkClick r:id="rId2"/>
              </a:rPr>
              <a:t>https://normas.mercosur.int/simfiles/normativas/34100_RES_024_1992_ES_RECYT.pdf</a:t>
            </a:r>
            <a:endParaRPr lang="es-AR" dirty="0"/>
          </a:p>
          <a:p>
            <a:pPr algn="just"/>
            <a:r>
              <a:rPr lang="es-AR" dirty="0"/>
              <a:t> </a:t>
            </a:r>
          </a:p>
          <a:p>
            <a:pPr algn="just"/>
            <a:r>
              <a:rPr lang="es-AR" dirty="0"/>
              <a:t>La </a:t>
            </a:r>
            <a:r>
              <a:rPr lang="es-AR" dirty="0" smtClean="0"/>
              <a:t>RECYT </a:t>
            </a:r>
            <a:r>
              <a:rPr lang="es-AR" dirty="0"/>
              <a:t>tiene como objetivo central la promoción y el desarrollo científico y tecnológico de los Países Miembro del MERCOSUR así como modernizar sus economías para ampliar la oferta y la calidad de los bienes y servicios disponibles, a fin de mejorar las condiciones de vida de sus habitantes. </a:t>
            </a:r>
            <a:endParaRPr lang="es-AR" dirty="0" smtClean="0"/>
          </a:p>
          <a:p>
            <a:pPr algn="just"/>
            <a:r>
              <a:rPr lang="es-AR" dirty="0" smtClean="0"/>
              <a:t>Sus </a:t>
            </a:r>
            <a:r>
              <a:rPr lang="es-AR" dirty="0"/>
              <a:t>acciones están estructuradas en el sentido de aumentar la productividad de las economías del MERCOSUR y aumentar la competitividad de los segmentos productivos del MERCOSUR en terceros mercados.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43536" y="143188"/>
            <a:ext cx="6552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000" b="1" dirty="0" smtClean="0"/>
              <a:t>Reunión </a:t>
            </a:r>
            <a:r>
              <a:rPr lang="es-AR" sz="2000" b="1" dirty="0"/>
              <a:t>Especializada de Ciencia y Tecnología del MERCOSUR </a:t>
            </a:r>
          </a:p>
        </p:txBody>
      </p:sp>
    </p:spTree>
    <p:extLst>
      <p:ext uri="{BB962C8B-B14F-4D97-AF65-F5344CB8AC3E}">
        <p14:creationId xmlns:p14="http://schemas.microsoft.com/office/powerpoint/2010/main" val="19241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85057" y="1052736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/>
              <a:t>En su creación la  RECYT tuvo  dos comisiones y luego con el  Acuerdo MERCOSUR /UE por </a:t>
            </a:r>
            <a:r>
              <a:rPr lang="es-AR" dirty="0" err="1"/>
              <a:t>BiotecSur</a:t>
            </a:r>
            <a:r>
              <a:rPr lang="es-AR" dirty="0"/>
              <a:t> (2010) </a:t>
            </a:r>
            <a:r>
              <a:rPr lang="es-AR" dirty="0" smtClean="0"/>
              <a:t>se creo </a:t>
            </a:r>
            <a:r>
              <a:rPr lang="es-AR" dirty="0"/>
              <a:t>la </a:t>
            </a:r>
            <a:r>
              <a:rPr lang="es-AR" dirty="0" smtClean="0"/>
              <a:t>CPB </a:t>
            </a:r>
            <a:r>
              <a:rPr lang="es-AR" dirty="0" smtClean="0">
                <a:hlinkClick r:id="rId2"/>
              </a:rPr>
              <a:t>https</a:t>
            </a:r>
            <a:r>
              <a:rPr lang="es-AR" dirty="0">
                <a:hlinkClick r:id="rId2"/>
              </a:rPr>
              <a:t>://</a:t>
            </a:r>
            <a:r>
              <a:rPr lang="es-AR" dirty="0" smtClean="0">
                <a:hlinkClick r:id="rId2"/>
              </a:rPr>
              <a:t>www.recyt.mercosur.int/files/Recyt/XLIIIReunion/XLIII_RECYT_ACTA_PLENARIO.pdf</a:t>
            </a:r>
            <a:endParaRPr lang="es-AR" dirty="0" smtClean="0"/>
          </a:p>
          <a:p>
            <a:endParaRPr lang="es-AR" dirty="0"/>
          </a:p>
        </p:txBody>
      </p:sp>
      <p:sp>
        <p:nvSpPr>
          <p:cNvPr id="3" name="2 Rectángulo"/>
          <p:cNvSpPr/>
          <p:nvPr/>
        </p:nvSpPr>
        <p:spPr>
          <a:xfrm>
            <a:off x="343536" y="143188"/>
            <a:ext cx="6552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000" b="1" dirty="0" smtClean="0"/>
              <a:t>Propuesta de restructuración  de </a:t>
            </a:r>
            <a:r>
              <a:rPr lang="es-AR" sz="2000" b="1" dirty="0"/>
              <a:t>la Reunión Especializada de Ciencia y Tecnología del MERCOSUR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18845" y="2522165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Actualmente: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AR" dirty="0"/>
              <a:t>Comisión de Apoyo al Desarrollo Científico y Tecnológico (CADCYT</a:t>
            </a:r>
            <a:r>
              <a:rPr lang="es-AR" dirty="0" smtClean="0"/>
              <a:t>)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AR" dirty="0" smtClean="0"/>
              <a:t>Comisión Plataforma </a:t>
            </a:r>
            <a:r>
              <a:rPr lang="es-AR" dirty="0" err="1" smtClean="0"/>
              <a:t>Biotecsur</a:t>
            </a:r>
            <a:r>
              <a:rPr lang="es-AR" dirty="0" smtClean="0"/>
              <a:t> (CPB)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AR" dirty="0"/>
              <a:t>Comisión temática Sociedad de la </a:t>
            </a:r>
            <a:r>
              <a:rPr lang="es-AR" dirty="0" smtClean="0"/>
              <a:t>Información (STCI) </a:t>
            </a:r>
            <a:r>
              <a:rPr lang="es-AR" dirty="0"/>
              <a:t>– cambiado en ACTA02/2020 como Comisión de Sociedad del conocimiento, innovación y tecnologías </a:t>
            </a:r>
            <a:r>
              <a:rPr lang="es-AR" dirty="0" smtClean="0"/>
              <a:t>emergentes.</a:t>
            </a:r>
            <a:endParaRPr lang="es-AR" dirty="0"/>
          </a:p>
        </p:txBody>
      </p:sp>
      <p:sp>
        <p:nvSpPr>
          <p:cNvPr id="5" name="4 Rectángulo"/>
          <p:cNvSpPr/>
          <p:nvPr/>
        </p:nvSpPr>
        <p:spPr>
          <a:xfrm>
            <a:off x="518845" y="4365104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Propuesta: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AR" dirty="0"/>
              <a:t>Comisión de </a:t>
            </a:r>
            <a:r>
              <a:rPr lang="es-AR" dirty="0" smtClean="0"/>
              <a:t>planeamiento y políticas orientadas al </a:t>
            </a:r>
            <a:r>
              <a:rPr lang="es-AR" dirty="0"/>
              <a:t>Desarrollo Científico y Tecnológico (CADCYT</a:t>
            </a:r>
            <a:r>
              <a:rPr lang="es-AR" dirty="0" smtClean="0"/>
              <a:t>)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AR" dirty="0"/>
              <a:t>Comisión de proyectos estratégicos </a:t>
            </a:r>
            <a:endParaRPr lang="es-AR" dirty="0" smtClean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es-AR" dirty="0"/>
              <a:t>Comisión de Sociedad del conocimiento, innovación y tecnologías emergentes</a:t>
            </a:r>
          </a:p>
        </p:txBody>
      </p:sp>
    </p:spTree>
    <p:extLst>
      <p:ext uri="{BB962C8B-B14F-4D97-AF65-F5344CB8AC3E}">
        <p14:creationId xmlns:p14="http://schemas.microsoft.com/office/powerpoint/2010/main" val="155017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10212" y="908720"/>
            <a:ext cx="813690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300" b="1" dirty="0" smtClean="0"/>
              <a:t>Comisión de Planeamiento y políticas orientadas al Desarrollo Científico y Tecnológico</a:t>
            </a:r>
          </a:p>
          <a:p>
            <a:endParaRPr lang="es-AR" dirty="0"/>
          </a:p>
          <a:p>
            <a:pPr algn="just"/>
            <a:r>
              <a:rPr lang="es-AR" b="1" dirty="0" smtClean="0"/>
              <a:t>Objetivo </a:t>
            </a:r>
            <a:r>
              <a:rPr lang="es-AR" b="1" dirty="0"/>
              <a:t>general: </a:t>
            </a:r>
          </a:p>
          <a:p>
            <a:pPr algn="just"/>
            <a:r>
              <a:rPr lang="es-AR" dirty="0" smtClean="0"/>
              <a:t>Definir </a:t>
            </a:r>
            <a:r>
              <a:rPr lang="es-AR" dirty="0"/>
              <a:t>la estrategia de política de cooperación en ciencia, tecnología para el MERCOSUR. Elaborando las estrategias y los mecanismos de </a:t>
            </a:r>
            <a:r>
              <a:rPr lang="es-AR" dirty="0" smtClean="0"/>
              <a:t>implementación.</a:t>
            </a:r>
          </a:p>
          <a:p>
            <a:pPr algn="just"/>
            <a:endParaRPr lang="es-AR" dirty="0"/>
          </a:p>
          <a:p>
            <a:pPr algn="just"/>
            <a:r>
              <a:rPr lang="es-AR" b="1" dirty="0" smtClean="0"/>
              <a:t>Actividades: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dirty="0" smtClean="0"/>
              <a:t>Elaboración de planes y documentos que constituyan un marco para las acciones implementadas en la RECYT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dirty="0"/>
              <a:t>Explorar los planes de CTI de los países miembros, a fin de encontrar puntos de articulación relevantes para el marco de la </a:t>
            </a:r>
            <a:r>
              <a:rPr lang="es-AR" dirty="0" smtClean="0"/>
              <a:t>RECYT.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dirty="0" smtClean="0"/>
              <a:t>Identificar </a:t>
            </a:r>
            <a:r>
              <a:rPr lang="es-AR" dirty="0"/>
              <a:t>y elevar a la RECYT las áreas estratégicas para la </a:t>
            </a:r>
            <a:r>
              <a:rPr lang="es-AR" dirty="0" smtClean="0"/>
              <a:t>planificación.  </a:t>
            </a:r>
            <a:endParaRPr lang="es-AR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dirty="0" smtClean="0"/>
              <a:t>Relacionarse </a:t>
            </a:r>
            <a:r>
              <a:rPr lang="es-AR" dirty="0"/>
              <a:t>con otros bloques regionales, organismos internacionales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dirty="0" smtClean="0"/>
              <a:t>Búsqueda </a:t>
            </a:r>
            <a:r>
              <a:rPr lang="es-AR" dirty="0"/>
              <a:t>de financiamiento. (pudiendo articular con organismos externos/agencias </a:t>
            </a:r>
            <a:r>
              <a:rPr lang="es-AR" dirty="0" smtClean="0"/>
              <a:t>de </a:t>
            </a:r>
            <a:r>
              <a:rPr lang="es-AR" dirty="0"/>
              <a:t>financiamiento)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dirty="0" smtClean="0"/>
              <a:t>Apoyar </a:t>
            </a:r>
            <a:r>
              <a:rPr lang="es-AR" dirty="0"/>
              <a:t>la articulación institucional para la concreción de los proyectos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dirty="0" smtClean="0"/>
              <a:t>Explorar </a:t>
            </a:r>
            <a:r>
              <a:rPr lang="es-AR" dirty="0"/>
              <a:t>dentro del Grupo Mercado Común la posibilidad de cooperación con otros subgrupos/ grupos ad hoc/foros en busca de sinergia, como:</a:t>
            </a:r>
          </a:p>
          <a:p>
            <a:pPr algn="just"/>
            <a:r>
              <a:rPr lang="es-AR" dirty="0" smtClean="0"/>
              <a:t>-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2681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268759"/>
            <a:ext cx="8136904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b="1" dirty="0"/>
              <a:t>Comisión de proyectos estratégicos </a:t>
            </a:r>
            <a:endParaRPr lang="es-AR" sz="2400" b="1" dirty="0" smtClean="0"/>
          </a:p>
          <a:p>
            <a:pPr algn="just"/>
            <a:endParaRPr lang="es-AR" sz="1900" b="1" dirty="0"/>
          </a:p>
          <a:p>
            <a:pPr algn="just"/>
            <a:r>
              <a:rPr lang="es-AR" sz="1900" b="1" dirty="0" smtClean="0"/>
              <a:t>Objetivo </a:t>
            </a:r>
            <a:r>
              <a:rPr lang="es-AR" sz="1900" b="1" dirty="0"/>
              <a:t>general: </a:t>
            </a:r>
            <a:r>
              <a:rPr lang="es-AR" sz="1900" dirty="0"/>
              <a:t>Implementar los proyectos y actividades de cooperación en el marco de las estrategias definidas y establecidas por la </a:t>
            </a:r>
            <a:r>
              <a:rPr lang="es-AR" sz="1900" dirty="0" smtClean="0"/>
              <a:t>CADCYT.</a:t>
            </a:r>
          </a:p>
          <a:p>
            <a:pPr algn="just"/>
            <a:endParaRPr lang="es-AR" sz="1900" dirty="0"/>
          </a:p>
          <a:p>
            <a:pPr algn="just"/>
            <a:r>
              <a:rPr lang="es-AR" sz="1900" b="1" dirty="0" smtClean="0"/>
              <a:t>Actividades</a:t>
            </a:r>
            <a:r>
              <a:rPr lang="es-AR" sz="1900" b="1" dirty="0" smtClean="0"/>
              <a:t>:</a:t>
            </a:r>
          </a:p>
          <a:p>
            <a:pPr algn="just"/>
            <a:endParaRPr lang="es-AR" sz="19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sz="1900" dirty="0" smtClean="0"/>
              <a:t>Identificar </a:t>
            </a:r>
            <a:r>
              <a:rPr lang="es-AR" sz="1900" dirty="0"/>
              <a:t>proyectos, instituciones y especialistas/actores en áreas que la RECYT determine estratégicas.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sz="1900" dirty="0" smtClean="0"/>
              <a:t>Generar </a:t>
            </a:r>
            <a:r>
              <a:rPr lang="es-AR" sz="1900" dirty="0"/>
              <a:t>subcomisiones temáticas de manera </a:t>
            </a:r>
            <a:r>
              <a:rPr lang="es-AR" sz="1900" dirty="0" smtClean="0"/>
              <a:t>informal o grupos de trabajo, </a:t>
            </a:r>
            <a:r>
              <a:rPr lang="es-AR" sz="1900" dirty="0"/>
              <a:t>en línea con las necesidades que surjan de la ejecución de </a:t>
            </a:r>
            <a:r>
              <a:rPr lang="es-AR" sz="1900" dirty="0" smtClean="0"/>
              <a:t>las acciones a implementar. </a:t>
            </a:r>
            <a:endParaRPr lang="es-AR" sz="19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sz="1900" dirty="0" smtClean="0"/>
              <a:t>Realizar </a:t>
            </a:r>
            <a:r>
              <a:rPr lang="es-AR" sz="1900" dirty="0"/>
              <a:t>el seguimiento de programas,  proyectos a su cargo y evaluación de resultados.</a:t>
            </a: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9460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71988" y="908720"/>
            <a:ext cx="8424936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200" b="1" dirty="0"/>
              <a:t>Comisión de </a:t>
            </a:r>
            <a:r>
              <a:rPr lang="es-AR" sz="2200" b="1" dirty="0" smtClean="0"/>
              <a:t>sociedad </a:t>
            </a:r>
            <a:r>
              <a:rPr lang="es-AR" sz="2200" b="1" dirty="0"/>
              <a:t>del c</a:t>
            </a:r>
            <a:r>
              <a:rPr lang="es-AR" sz="2200" b="1" dirty="0" smtClean="0"/>
              <a:t>onocimiento</a:t>
            </a:r>
            <a:r>
              <a:rPr lang="es-AR" sz="2200" b="1" dirty="0"/>
              <a:t>, innovación y tecnologías </a:t>
            </a:r>
            <a:r>
              <a:rPr lang="es-AR" sz="2200" b="1" dirty="0" smtClean="0"/>
              <a:t>emergentes</a:t>
            </a:r>
          </a:p>
          <a:p>
            <a:endParaRPr lang="es-AR" b="1" dirty="0"/>
          </a:p>
          <a:p>
            <a:pPr algn="just"/>
            <a:r>
              <a:rPr lang="es-AR" sz="1900" b="1" dirty="0" smtClean="0"/>
              <a:t>Objetivo </a:t>
            </a:r>
            <a:r>
              <a:rPr lang="es-AR" sz="1900" b="1" dirty="0"/>
              <a:t>general: </a:t>
            </a:r>
            <a:r>
              <a:rPr lang="es-AR" sz="1900" dirty="0"/>
              <a:t>difusión y popularización científica y registro de datos científico-tecnológicos relevantes para los países miembro del MERCOSUR</a:t>
            </a:r>
            <a:r>
              <a:rPr lang="es-AR" sz="1900" dirty="0" smtClean="0"/>
              <a:t>.</a:t>
            </a:r>
          </a:p>
          <a:p>
            <a:endParaRPr lang="es-AR" sz="1700" dirty="0"/>
          </a:p>
          <a:p>
            <a:r>
              <a:rPr lang="es-AR" sz="1700" b="1" dirty="0" smtClean="0"/>
              <a:t>Actividades</a:t>
            </a:r>
            <a:r>
              <a:rPr lang="es-AR" sz="1700" b="1" dirty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700" dirty="0" smtClean="0"/>
              <a:t>Crear </a:t>
            </a:r>
            <a:r>
              <a:rPr lang="es-AR" sz="1700" dirty="0"/>
              <a:t>un registro unificado y normalizado de datos curriculares de personal científico y tecnológico del MERCOSUR en base a los sistemas de información científica de los países (por ejemplo, SICYT - </a:t>
            </a:r>
            <a:r>
              <a:rPr lang="es-AR" sz="1700" dirty="0" err="1"/>
              <a:t>CVar</a:t>
            </a:r>
            <a:r>
              <a:rPr lang="es-AR" sz="1700" dirty="0"/>
              <a:t>).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700" dirty="0" smtClean="0"/>
              <a:t>Dar </a:t>
            </a:r>
            <a:r>
              <a:rPr lang="es-AR" sz="1700" dirty="0" smtClean="0"/>
              <a:t>seguimiento al Proyecto de </a:t>
            </a:r>
            <a:r>
              <a:rPr lang="es-AR" sz="1700" dirty="0"/>
              <a:t>infraestructuras de los países </a:t>
            </a:r>
            <a:r>
              <a:rPr lang="es-AR" sz="1700" dirty="0" smtClean="0"/>
              <a:t>miembros. </a:t>
            </a:r>
            <a:endParaRPr lang="es-A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es-AR" sz="1700" dirty="0" smtClean="0"/>
              <a:t>Divulgación </a:t>
            </a:r>
            <a:r>
              <a:rPr lang="es-AR" sz="1700" dirty="0"/>
              <a:t>y popularización de la ciencia y las actividades de la </a:t>
            </a:r>
            <a:r>
              <a:rPr lang="es-AR" sz="1700" dirty="0" err="1"/>
              <a:t>RECyT</a:t>
            </a:r>
            <a:r>
              <a:rPr lang="es-AR" sz="1700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700" dirty="0" smtClean="0"/>
              <a:t>Actualización</a:t>
            </a:r>
            <a:r>
              <a:rPr lang="es-AR" sz="1700" dirty="0"/>
              <a:t>, normalización y ampliación de los contenidos y servicios del sitio https://www.recyt.mercosur.int/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700" dirty="0" smtClean="0"/>
              <a:t>Organizar </a:t>
            </a:r>
            <a:r>
              <a:rPr lang="es-AR" sz="1700" dirty="0"/>
              <a:t>los Premios MERCOSUR de Ciencia y Tecnología y Premio al Periodismo Científico de MERCOSUR: </a:t>
            </a:r>
            <a:endParaRPr lang="es-AR" sz="17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AR" sz="1700" dirty="0" smtClean="0"/>
              <a:t>Generar </a:t>
            </a:r>
            <a:r>
              <a:rPr lang="es-AR" sz="1700" dirty="0"/>
              <a:t>una red de investigadores del MERCOSUR y potenciar sus capacidades a través de un programa de formación de RRHH (becas) que contemplen la movilidad de </a:t>
            </a:r>
            <a:r>
              <a:rPr lang="es-AR" sz="1700" dirty="0" smtClean="0"/>
              <a:t>investigadores.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700" dirty="0" smtClean="0"/>
              <a:t>Identificar </a:t>
            </a:r>
            <a:r>
              <a:rPr lang="es-AR" sz="1700" dirty="0"/>
              <a:t>tecnologías emergentes innovadoras.</a:t>
            </a: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76682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604</Words>
  <Application>Microsoft Office PowerPoint</Application>
  <PresentationFormat>Presentación en pantalla (4:3)</PresentationFormat>
  <Paragraphs>54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Diseño predeterminado</vt:lpstr>
      <vt:lpstr>Restructuración de la Reunión Especializada de Ciencia y Tecnología del MERCOSUR    Lic. Karina Pombo   Directora Nacional de Promoción de la Política Científica Buenos Aires, 26 de noviembre 2020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IRAZOQUI SOLER Luciana Azul</dc:creator>
  <cp:lastModifiedBy>Administrador</cp:lastModifiedBy>
  <cp:revision>15</cp:revision>
  <dcterms:created xsi:type="dcterms:W3CDTF">2020-11-19T12:58:21Z</dcterms:created>
  <dcterms:modified xsi:type="dcterms:W3CDTF">2020-11-27T14:38:26Z</dcterms:modified>
</cp:coreProperties>
</file>